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2" r:id="rId6"/>
    <p:sldId id="263" r:id="rId7"/>
    <p:sldId id="265" r:id="rId8"/>
    <p:sldId id="266" r:id="rId9"/>
    <p:sldId id="267" r:id="rId10"/>
    <p:sldId id="268" r:id="rId11"/>
    <p:sldId id="269" r:id="rId12"/>
    <p:sldId id="290" r:id="rId13"/>
    <p:sldId id="274" r:id="rId14"/>
    <p:sldId id="275" r:id="rId15"/>
    <p:sldId id="292"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1" r:id="rId31"/>
    <p:sldId id="29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showGuides="1">
      <p:cViewPr>
        <p:scale>
          <a:sx n="90" d="100"/>
          <a:sy n="90" d="100"/>
        </p:scale>
        <p:origin x="174" y="378"/>
      </p:cViewPr>
      <p:guideLst>
        <p:guide orient="horz" pos="2160"/>
        <p:guide pos="29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450AD44-7D01-4E81-88B3-D5F157021AF4}" type="datetimeFigureOut">
              <a:rPr lang="en-US" smtClean="0"/>
              <a:t>1/25/2023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2F379DE-6CD6-43E8-9004-991D36611DDE}"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0AD44-7D01-4E81-88B3-D5F157021AF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379DE-6CD6-43E8-9004-991D36611D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0AD44-7D01-4E81-88B3-D5F157021AF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379DE-6CD6-43E8-9004-991D36611D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50AD44-7D01-4E81-88B3-D5F157021AF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379DE-6CD6-43E8-9004-991D36611D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0AD44-7D01-4E81-88B3-D5F157021AF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379DE-6CD6-43E8-9004-991D36611DD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450AD44-7D01-4E81-88B3-D5F157021AF4}"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379DE-6CD6-43E8-9004-991D36611DDE}"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50AD44-7D01-4E81-88B3-D5F157021AF4}"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379DE-6CD6-43E8-9004-991D36611DD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50AD44-7D01-4E81-88B3-D5F157021AF4}"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379DE-6CD6-43E8-9004-991D36611D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0AD44-7D01-4E81-88B3-D5F157021AF4}"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379DE-6CD6-43E8-9004-991D36611D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450AD44-7D01-4E81-88B3-D5F157021AF4}" type="datetimeFigureOut">
              <a:rPr lang="en-US" smtClean="0"/>
              <a:t>1/25/2023</a:t>
            </a:fld>
            <a:endParaRPr lang="en-US"/>
          </a:p>
        </p:txBody>
      </p:sp>
      <p:sp>
        <p:nvSpPr>
          <p:cNvPr id="7" name="Slide Number Placeholder 6"/>
          <p:cNvSpPr>
            <a:spLocks noGrp="1"/>
          </p:cNvSpPr>
          <p:nvPr>
            <p:ph type="sldNum" sz="quarter" idx="12"/>
          </p:nvPr>
        </p:nvSpPr>
        <p:spPr/>
        <p:txBody>
          <a:bodyPr/>
          <a:lstStyle/>
          <a:p>
            <a:fld id="{A2F379DE-6CD6-43E8-9004-991D36611DDE}"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0AD44-7D01-4E81-88B3-D5F157021AF4}" type="datetimeFigureOut">
              <a:rPr lang="en-US" smtClean="0"/>
              <a:t>1/25/2023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2F379DE-6CD6-43E8-9004-991D36611D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450AD44-7D01-4E81-88B3-D5F157021AF4}" type="datetimeFigureOut">
              <a:rPr lang="en-US" smtClean="0"/>
              <a:t>1/25/2023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2F379DE-6CD6-43E8-9004-991D36611D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mc/articles/PMC6199172/figure/FI0140-0004/" TargetMode="External"/><Relationship Id="rId2" Type="http://schemas.openxmlformats.org/officeDocument/2006/relationships/hyperlink" Target="https://www.ncbi.nlm.nih.gov/pmc/articles/PMC6199172/figure/FI0140-0003/" TargetMode="External"/><Relationship Id="rId1" Type="http://schemas.openxmlformats.org/officeDocument/2006/relationships/slideLayout" Target="../slideLayouts/slideLayout7.xml"/><Relationship Id="rId4" Type="http://schemas.openxmlformats.org/officeDocument/2006/relationships/hyperlink" Target="https://www.ncbi.nlm.nih.gov/pmc/articles/PMC6199172/figure/FI0140-000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mc/articles/PMC4904701/figure/fig2/" TargetMode="External"/><Relationship Id="rId2" Type="http://schemas.openxmlformats.org/officeDocument/2006/relationships/hyperlink" Target="https://www.ncbi.nlm.nih.gov/pmc/articles/PMC4904701/figure/fig1/"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jxym.amegroups.com/article/view/5080/html#B7" TargetMode="External"/><Relationship Id="rId2" Type="http://schemas.openxmlformats.org/officeDocument/2006/relationships/hyperlink" Target="https://jxym.amegroups.com/article/view/5080/html#B6"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jxym.amegroups.com/article/view/5080/html#B8"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بسم الله الرحمن الرحیم</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0957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45832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4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20840"/>
            <a:ext cx="4572000" cy="3416320"/>
          </a:xfrm>
          <a:prstGeom prst="rect">
            <a:avLst/>
          </a:prstGeom>
        </p:spPr>
        <p:txBody>
          <a:bodyPr>
            <a:spAutoFit/>
          </a:bodyPr>
          <a:lstStyle/>
          <a:p>
            <a:r>
              <a:rPr lang="en-US" dirty="0"/>
              <a:t>●First and second layer: superficial mucosa (hyper and </a:t>
            </a:r>
            <a:r>
              <a:rPr lang="en-US" dirty="0" err="1"/>
              <a:t>hypoechoic</a:t>
            </a:r>
            <a:r>
              <a:rPr lang="en-US" dirty="0"/>
              <a:t> respectively).</a:t>
            </a:r>
          </a:p>
          <a:p>
            <a:r>
              <a:rPr lang="en-US" dirty="0"/>
              <a:t>●Third layer: lamina </a:t>
            </a:r>
            <a:r>
              <a:rPr lang="en-US" dirty="0" err="1"/>
              <a:t>propria</a:t>
            </a:r>
            <a:r>
              <a:rPr lang="en-US" dirty="0"/>
              <a:t> (</a:t>
            </a:r>
            <a:r>
              <a:rPr lang="en-US" dirty="0" err="1"/>
              <a:t>hyperechoic</a:t>
            </a:r>
            <a:r>
              <a:rPr lang="en-US" dirty="0"/>
              <a:t>).</a:t>
            </a:r>
          </a:p>
          <a:p>
            <a:r>
              <a:rPr lang="en-US" dirty="0"/>
              <a:t>●Fourth layer: </a:t>
            </a:r>
            <a:r>
              <a:rPr lang="en-US" dirty="0" err="1"/>
              <a:t>muscularis</a:t>
            </a:r>
            <a:r>
              <a:rPr lang="en-US" dirty="0"/>
              <a:t> mucosa (</a:t>
            </a:r>
            <a:r>
              <a:rPr lang="en-US" dirty="0" err="1"/>
              <a:t>hypoechoic</a:t>
            </a:r>
            <a:r>
              <a:rPr lang="en-US" dirty="0"/>
              <a:t>).</a:t>
            </a:r>
          </a:p>
          <a:p>
            <a:r>
              <a:rPr lang="en-US" dirty="0"/>
              <a:t>●Fifth layer: </a:t>
            </a:r>
            <a:r>
              <a:rPr lang="en-US" dirty="0" err="1"/>
              <a:t>submucosa</a:t>
            </a:r>
            <a:r>
              <a:rPr lang="en-US" dirty="0"/>
              <a:t> (</a:t>
            </a:r>
            <a:r>
              <a:rPr lang="en-US" dirty="0" err="1"/>
              <a:t>hyperechoic</a:t>
            </a:r>
            <a:r>
              <a:rPr lang="en-US" dirty="0"/>
              <a:t>).</a:t>
            </a:r>
          </a:p>
          <a:p>
            <a:r>
              <a:rPr lang="en-US" dirty="0"/>
              <a:t>●Sixth, seventh, and eighth layer: (hypo, hyper, and </a:t>
            </a:r>
            <a:r>
              <a:rPr lang="en-US" dirty="0" err="1"/>
              <a:t>hypoechoic</a:t>
            </a:r>
            <a:r>
              <a:rPr lang="en-US" dirty="0"/>
              <a:t> respectively) inner circular muscle and outer longitudinal muscle of the </a:t>
            </a:r>
            <a:r>
              <a:rPr lang="en-US" dirty="0" err="1"/>
              <a:t>muscularis</a:t>
            </a:r>
            <a:r>
              <a:rPr lang="en-US" dirty="0"/>
              <a:t> </a:t>
            </a:r>
            <a:r>
              <a:rPr lang="en-US" dirty="0" err="1"/>
              <a:t>propria</a:t>
            </a:r>
            <a:r>
              <a:rPr lang="en-US" dirty="0"/>
              <a:t> with </a:t>
            </a:r>
            <a:r>
              <a:rPr lang="en-US" dirty="0" err="1"/>
              <a:t>intermuscular</a:t>
            </a:r>
            <a:r>
              <a:rPr lang="en-US" dirty="0"/>
              <a:t> connective tissue.</a:t>
            </a:r>
          </a:p>
          <a:p>
            <a:r>
              <a:rPr lang="en-US" dirty="0"/>
              <a:t>●Ninth layer: adventitia (</a:t>
            </a:r>
            <a:r>
              <a:rPr lang="en-US" dirty="0" err="1"/>
              <a:t>hyperechoic</a:t>
            </a:r>
            <a:r>
              <a:rPr lang="en-US" dirty="0"/>
              <a:t>)</a:t>
            </a:r>
          </a:p>
        </p:txBody>
      </p:sp>
    </p:spTree>
    <p:extLst>
      <p:ext uri="{BB962C8B-B14F-4D97-AF65-F5344CB8AC3E}">
        <p14:creationId xmlns:p14="http://schemas.microsoft.com/office/powerpoint/2010/main" val="876628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8" y="1176338"/>
            <a:ext cx="469582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213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normAutofit/>
          </a:bodyPr>
          <a:lstStyle/>
          <a:p>
            <a:r>
              <a:rPr lang="en-US" dirty="0" smtClean="0"/>
              <a:t>The </a:t>
            </a:r>
            <a:r>
              <a:rPr lang="en-US" dirty="0" err="1" smtClean="0"/>
              <a:t>muscularis</a:t>
            </a:r>
            <a:r>
              <a:rPr lang="en-US" dirty="0" smtClean="0"/>
              <a:t> </a:t>
            </a:r>
            <a:r>
              <a:rPr lang="en-US" dirty="0" err="1" smtClean="0"/>
              <a:t>propria</a:t>
            </a:r>
            <a:r>
              <a:rPr lang="en-US" dirty="0" smtClean="0"/>
              <a:t> is divided in two layer the outer longitudinal and the inner circular muscle wall layer </a:t>
            </a:r>
            <a:r>
              <a:rPr lang="en-US" dirty="0" err="1" smtClean="0"/>
              <a:t>seprated</a:t>
            </a:r>
            <a:r>
              <a:rPr lang="en-US" dirty="0" smtClean="0"/>
              <a:t> by a connective tissue </a:t>
            </a:r>
            <a:r>
              <a:rPr lang="en-US" dirty="0" err="1" smtClean="0"/>
              <a:t>inetrface</a:t>
            </a:r>
            <a:r>
              <a:rPr lang="en-US" smtClean="0"/>
              <a:t> </a:t>
            </a:r>
            <a:endParaRPr lang="en-US" dirty="0"/>
          </a:p>
        </p:txBody>
      </p:sp>
    </p:spTree>
    <p:extLst>
      <p:ext uri="{BB962C8B-B14F-4D97-AF65-F5344CB8AC3E}">
        <p14:creationId xmlns:p14="http://schemas.microsoft.com/office/powerpoint/2010/main" val="1238335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normal thickness of the circular layer 0.3 -1mm </a:t>
            </a:r>
          </a:p>
          <a:p>
            <a:r>
              <a:rPr lang="en-US" dirty="0" smtClean="0"/>
              <a:t>In the patient with achalasia the thickness of circular wall layer can be vary from 1.5 to 6mm </a:t>
            </a:r>
            <a:endParaRPr lang="en-US" dirty="0"/>
          </a:p>
        </p:txBody>
      </p:sp>
    </p:spTree>
    <p:extLst>
      <p:ext uri="{BB962C8B-B14F-4D97-AF65-F5344CB8AC3E}">
        <p14:creationId xmlns:p14="http://schemas.microsoft.com/office/powerpoint/2010/main" val="2417046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HYDATIC CYST </a:t>
            </a:r>
            <a:endParaRPr lang="en-US"/>
          </a:p>
        </p:txBody>
      </p:sp>
    </p:spTree>
    <p:extLst>
      <p:ext uri="{BB962C8B-B14F-4D97-AF65-F5344CB8AC3E}">
        <p14:creationId xmlns:p14="http://schemas.microsoft.com/office/powerpoint/2010/main" val="3400042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804863"/>
            <a:ext cx="673417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111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95325"/>
            <a:ext cx="8267700"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320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r>
              <a:rPr lang="en-US" dirty="0"/>
              <a:t>The CE2 cyst is completely filled with daughter vesicles. What appears as “septa” are not true septa but the cyst walls of the daughter vesicles adjacent to one another</a:t>
            </a:r>
          </a:p>
        </p:txBody>
      </p:sp>
    </p:spTree>
    <p:extLst>
      <p:ext uri="{BB962C8B-B14F-4D97-AF65-F5344CB8AC3E}">
        <p14:creationId xmlns:p14="http://schemas.microsoft.com/office/powerpoint/2010/main" val="3903647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859340"/>
            <a:ext cx="4572000" cy="3139321"/>
          </a:xfrm>
          <a:prstGeom prst="rect">
            <a:avLst/>
          </a:prstGeom>
        </p:spPr>
        <p:txBody>
          <a:bodyPr>
            <a:spAutoFit/>
          </a:bodyPr>
          <a:lstStyle/>
          <a:p>
            <a:r>
              <a:rPr lang="en-US" dirty="0"/>
              <a:t>CE3 cysts includes two stages, CE3a and CE3b, which differ in terms of morphology, viability and clinical characteristics. CE3a is characterized by the “water-lily” sign, represented by floating membranes, i. e. the </a:t>
            </a:r>
            <a:r>
              <a:rPr lang="en-US" dirty="0" err="1"/>
              <a:t>endocyst</a:t>
            </a:r>
            <a:r>
              <a:rPr lang="en-US" dirty="0"/>
              <a:t> detached from the cyst outer wall (</a:t>
            </a:r>
            <a:r>
              <a:rPr lang="en-US" dirty="0" err="1"/>
              <a:t>pericyst</a:t>
            </a:r>
            <a:r>
              <a:rPr lang="en-US" dirty="0"/>
              <a:t>) </a:t>
            </a:r>
            <a:r>
              <a:rPr lang="en-US" u="sng" dirty="0">
                <a:hlinkClick r:id="rId2"/>
              </a:rPr>
              <a:t>Fig. 3</a:t>
            </a:r>
            <a:r>
              <a:rPr lang="en-US" dirty="0"/>
              <a:t> . CE3b is a predominantly solid lesion with daughter vesicles </a:t>
            </a:r>
            <a:r>
              <a:rPr lang="en-US" u="sng" dirty="0">
                <a:hlinkClick r:id="rId3"/>
              </a:rPr>
              <a:t>Fig. 4</a:t>
            </a:r>
            <a:r>
              <a:rPr lang="en-US" dirty="0"/>
              <a:t> and </a:t>
            </a:r>
            <a:r>
              <a:rPr lang="en-US" u="sng" dirty="0">
                <a:hlinkClick r:id="rId4"/>
              </a:rPr>
              <a:t>Fig. 5</a:t>
            </a:r>
            <a:r>
              <a:rPr lang="en-US" dirty="0"/>
              <a:t> . CE3a may go on to become “solid” (inactive) or may give rise to daughter vesicles, in which case it becomes a CE2 cyst</a:t>
            </a:r>
          </a:p>
        </p:txBody>
      </p:sp>
    </p:spTree>
    <p:extLst>
      <p:ext uri="{BB962C8B-B14F-4D97-AF65-F5344CB8AC3E}">
        <p14:creationId xmlns:p14="http://schemas.microsoft.com/office/powerpoint/2010/main" val="2390062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EUS in diagnosis and treatment of </a:t>
            </a:r>
            <a:r>
              <a:rPr lang="en-US" dirty="0" err="1" smtClean="0"/>
              <a:t>Acalagasia</a:t>
            </a:r>
            <a:endParaRPr lang="en-US" dirty="0"/>
          </a:p>
        </p:txBody>
      </p:sp>
    </p:spTree>
    <p:extLst>
      <p:ext uri="{BB962C8B-B14F-4D97-AF65-F5344CB8AC3E}">
        <p14:creationId xmlns:p14="http://schemas.microsoft.com/office/powerpoint/2010/main" val="2621978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723900"/>
            <a:ext cx="7239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293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81063"/>
            <a:ext cx="71628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558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981075"/>
            <a:ext cx="65913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241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557338"/>
            <a:ext cx="57721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474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485900"/>
            <a:ext cx="58293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123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657225"/>
            <a:ext cx="657225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386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66843"/>
            <a:ext cx="4572000" cy="4524315"/>
          </a:xfrm>
          <a:prstGeom prst="rect">
            <a:avLst/>
          </a:prstGeom>
        </p:spPr>
        <p:txBody>
          <a:bodyPr>
            <a:spAutoFit/>
          </a:bodyPr>
          <a:lstStyle/>
          <a:p>
            <a:r>
              <a:rPr lang="en-US" dirty="0"/>
              <a:t>A 69-year-old female with unremarkable past history underwent an upper endoscopy for dyspepsia. She denied weight loss, anorexia, asthenia, or vomits. Physical examination was normal. Upper endoscopy revealed a bulge in the lesser curvature and the posterior wall of the stomach with 4-5 cm (</a:t>
            </a:r>
            <a:r>
              <a:rPr lang="en-US" u="sng" dirty="0">
                <a:hlinkClick r:id="rId2"/>
              </a:rPr>
              <a:t>Figure 1</a:t>
            </a:r>
            <a:r>
              <a:rPr lang="en-US" dirty="0"/>
              <a:t>). Endoscopic ultrasound (EUS) was performed and showed a heterogeneous lesion, mainly </a:t>
            </a:r>
            <a:r>
              <a:rPr lang="en-US" dirty="0" err="1"/>
              <a:t>anechogenic</a:t>
            </a:r>
            <a:r>
              <a:rPr lang="en-US" dirty="0"/>
              <a:t> one, with a floating membrane inside, and greatest diameter of 90.8 × 17.2 mm, originated in the liver left lobe (</a:t>
            </a:r>
            <a:r>
              <a:rPr lang="en-US" u="sng" dirty="0">
                <a:hlinkClick r:id="rId3"/>
              </a:rPr>
              <a:t>Figure 2</a:t>
            </a:r>
            <a:r>
              <a:rPr lang="en-US" dirty="0"/>
              <a:t>). The diagnosis of a </a:t>
            </a:r>
            <a:r>
              <a:rPr lang="en-US" dirty="0" err="1"/>
              <a:t>hydatid</a:t>
            </a:r>
            <a:r>
              <a:rPr lang="en-US" dirty="0"/>
              <a:t> cyst type 3 was made. A surgical resection was performed. The patient recovered without complications</a:t>
            </a:r>
          </a:p>
        </p:txBody>
      </p:sp>
    </p:spTree>
    <p:extLst>
      <p:ext uri="{BB962C8B-B14F-4D97-AF65-F5344CB8AC3E}">
        <p14:creationId xmlns:p14="http://schemas.microsoft.com/office/powerpoint/2010/main" val="1803576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709613"/>
            <a:ext cx="611505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017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1147763"/>
            <a:ext cx="650557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214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638175"/>
            <a:ext cx="6677025"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389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584" y="4077072"/>
            <a:ext cx="9361040" cy="923330"/>
          </a:xfrm>
          <a:prstGeom prst="rect">
            <a:avLst/>
          </a:prstGeom>
        </p:spPr>
        <p:txBody>
          <a:bodyPr wrap="square">
            <a:spAutoFit/>
          </a:bodyPr>
          <a:lstStyle/>
          <a:p>
            <a:r>
              <a:rPr lang="en-US" dirty="0"/>
              <a:t>The EUS is actually not a regular procedure for the diagnosis of achalasia. The EUS was firstly used in achalasia patients in 1989 by </a:t>
            </a:r>
            <a:r>
              <a:rPr lang="en-US" dirty="0" err="1"/>
              <a:t>Deviere</a:t>
            </a:r>
            <a:r>
              <a:rPr lang="en-US" dirty="0"/>
              <a:t> </a:t>
            </a:r>
            <a:r>
              <a:rPr lang="en-US" i="1" dirty="0"/>
              <a:t>et al.</a:t>
            </a:r>
            <a:r>
              <a:rPr lang="en-US" dirty="0"/>
              <a:t>, in their study the thickness of the muscle layer of lower esophageal sphincter (LES) was measured</a:t>
            </a:r>
          </a:p>
        </p:txBody>
      </p:sp>
    </p:spTree>
    <p:extLst>
      <p:ext uri="{BB962C8B-B14F-4D97-AF65-F5344CB8AC3E}">
        <p14:creationId xmlns:p14="http://schemas.microsoft.com/office/powerpoint/2010/main" val="2404666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8" y="728663"/>
            <a:ext cx="545782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136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از حسن توجهتان سپاسگزارم</a:t>
            </a:r>
            <a:endParaRPr lang="en-US"/>
          </a:p>
        </p:txBody>
      </p:sp>
    </p:spTree>
    <p:extLst>
      <p:ext uri="{BB962C8B-B14F-4D97-AF65-F5344CB8AC3E}">
        <p14:creationId xmlns:p14="http://schemas.microsoft.com/office/powerpoint/2010/main" val="406599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241634"/>
            <a:ext cx="4572000" cy="2031325"/>
          </a:xfrm>
          <a:prstGeom prst="rect">
            <a:avLst/>
          </a:prstGeom>
        </p:spPr>
        <p:txBody>
          <a:bodyPr>
            <a:spAutoFit/>
          </a:bodyPr>
          <a:lstStyle/>
          <a:p>
            <a:r>
              <a:rPr lang="en-US" dirty="0"/>
              <a:t>t was reported that the achalasia patients had much thicker LES than control group (</a:t>
            </a:r>
            <a:r>
              <a:rPr lang="en-US" dirty="0">
                <a:hlinkClick r:id="rId2"/>
              </a:rPr>
              <a:t>6</a:t>
            </a:r>
            <a:r>
              <a:rPr lang="en-US" dirty="0"/>
              <a:t>). However, this has been questioned by other investigators due to various results obtained from the application of EUS in the measurement of muscular layer thickness in achalasia patients (</a:t>
            </a:r>
            <a:r>
              <a:rPr lang="en-US" dirty="0">
                <a:hlinkClick r:id="rId3"/>
              </a:rPr>
              <a:t>7</a:t>
            </a:r>
            <a:r>
              <a:rPr lang="en-US" dirty="0" smtClean="0"/>
              <a:t>)..</a:t>
            </a:r>
            <a:r>
              <a:rPr lang="en-US" dirty="0"/>
              <a:t> </a:t>
            </a:r>
          </a:p>
        </p:txBody>
      </p:sp>
    </p:spTree>
    <p:extLst>
      <p:ext uri="{BB962C8B-B14F-4D97-AF65-F5344CB8AC3E}">
        <p14:creationId xmlns:p14="http://schemas.microsoft.com/office/powerpoint/2010/main" val="2442986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720840"/>
            <a:ext cx="6696744" cy="2308324"/>
          </a:xfrm>
          <a:prstGeom prst="rect">
            <a:avLst/>
          </a:prstGeom>
        </p:spPr>
        <p:txBody>
          <a:bodyPr wrap="square">
            <a:spAutoFit/>
          </a:bodyPr>
          <a:lstStyle/>
          <a:p>
            <a:r>
              <a:rPr lang="en-US" dirty="0"/>
              <a:t>. With the development of high frequency EUS probe, the identification of inner and outer muscular layer in the EGJ is feasible, thus make it possible to establish the difference of the muscular layer in the EGJ between the achalasia patients and healthy population. It was reposted by </a:t>
            </a:r>
            <a:r>
              <a:rPr lang="en-US" dirty="0" err="1"/>
              <a:t>Barthet</a:t>
            </a:r>
            <a:r>
              <a:rPr lang="en-US" dirty="0"/>
              <a:t> </a:t>
            </a:r>
            <a:r>
              <a:rPr lang="en-US" i="1" dirty="0"/>
              <a:t>et al.</a:t>
            </a:r>
            <a:r>
              <a:rPr lang="en-US" dirty="0"/>
              <a:t> that the fourth </a:t>
            </a:r>
            <a:r>
              <a:rPr lang="en-US" dirty="0" err="1"/>
              <a:t>hypoechoic</a:t>
            </a:r>
            <a:r>
              <a:rPr lang="en-US" dirty="0"/>
              <a:t> layer of the </a:t>
            </a:r>
            <a:r>
              <a:rPr lang="en-US" dirty="0" err="1"/>
              <a:t>cardia</a:t>
            </a:r>
            <a:r>
              <a:rPr lang="en-US" dirty="0"/>
              <a:t> wall was thicker in achalasia patients. However, the difference between them was very slight thus the EUS might not be a helpful tool to diagnose achalasia (</a:t>
            </a:r>
            <a:r>
              <a:rPr lang="en-US" dirty="0">
                <a:hlinkClick r:id="rId2"/>
              </a:rPr>
              <a:t>8</a:t>
            </a:r>
            <a:r>
              <a:rPr lang="en-US" dirty="0"/>
              <a:t>).</a:t>
            </a:r>
          </a:p>
        </p:txBody>
      </p:sp>
    </p:spTree>
    <p:extLst>
      <p:ext uri="{BB962C8B-B14F-4D97-AF65-F5344CB8AC3E}">
        <p14:creationId xmlns:p14="http://schemas.microsoft.com/office/powerpoint/2010/main" val="1570571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97839"/>
            <a:ext cx="4572000" cy="2862322"/>
          </a:xfrm>
          <a:prstGeom prst="rect">
            <a:avLst/>
          </a:prstGeom>
        </p:spPr>
        <p:txBody>
          <a:bodyPr>
            <a:spAutoFit/>
          </a:bodyPr>
          <a:lstStyle/>
          <a:p>
            <a:r>
              <a:rPr lang="en-US" dirty="0"/>
              <a:t>The other role of EUS in achalasia is to rule out pseudo-achalasia. The mass originated from the muscular layer of or outside EGJ could be detected by EUS. The inflammation in the muscular layer could also be detected. EUS has also been used to guide the therapy of achalasia including the Botox injection and the intra-operation evaluation during POEM.</a:t>
            </a:r>
          </a:p>
          <a:p>
            <a:r>
              <a:rPr lang="en-US" dirty="0" smtClean="0"/>
              <a:t/>
            </a:r>
            <a:br>
              <a:rPr lang="en-US" dirty="0" smtClean="0"/>
            </a:br>
            <a:endParaRPr lang="en-US" dirty="0"/>
          </a:p>
        </p:txBody>
      </p:sp>
    </p:spTree>
    <p:extLst>
      <p:ext uri="{BB962C8B-B14F-4D97-AF65-F5344CB8AC3E}">
        <p14:creationId xmlns:p14="http://schemas.microsoft.com/office/powerpoint/2010/main" val="1205380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136339"/>
            <a:ext cx="4572000" cy="2585323"/>
          </a:xfrm>
          <a:prstGeom prst="rect">
            <a:avLst/>
          </a:prstGeom>
        </p:spPr>
        <p:txBody>
          <a:bodyPr>
            <a:spAutoFit/>
          </a:bodyPr>
          <a:lstStyle/>
          <a:p>
            <a:r>
              <a:rPr lang="en-US" b="1" dirty="0"/>
              <a:t>Endoscopic ultrasound</a:t>
            </a:r>
            <a:r>
              <a:rPr lang="en-US" dirty="0"/>
              <a:t> — Findings of achalasia on endoscopic ultrasound (EUS) can include a thickened circular muscle layer at the LES and through the smooth muscle esophagus. Although the accuracy of EUS in distinguishing achalasia from </a:t>
            </a:r>
            <a:r>
              <a:rPr lang="en-US" dirty="0" err="1"/>
              <a:t>pseudoachalasia</a:t>
            </a:r>
            <a:r>
              <a:rPr lang="en-US" dirty="0"/>
              <a:t> has not been established, EUS is useful for characterizing tumors of the distal esophagus and gastric </a:t>
            </a:r>
            <a:r>
              <a:rPr lang="en-US" dirty="0" err="1"/>
              <a:t>cardia</a:t>
            </a:r>
            <a:endParaRPr lang="en-US" dirty="0"/>
          </a:p>
        </p:txBody>
      </p:sp>
    </p:spTree>
    <p:extLst>
      <p:ext uri="{BB962C8B-B14F-4D97-AF65-F5344CB8AC3E}">
        <p14:creationId xmlns:p14="http://schemas.microsoft.com/office/powerpoint/2010/main" val="1717312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r>
              <a:rPr lang="en-US" dirty="0"/>
              <a:t>EUS findings of marked (&gt;10 mm) and/or asymmetric esophageal wall thickening are suggestive of an underlying malignancy that may be confirmed by fine-needle aspiration. (</a:t>
            </a:r>
          </a:p>
        </p:txBody>
      </p:sp>
    </p:spTree>
    <p:extLst>
      <p:ext uri="{BB962C8B-B14F-4D97-AF65-F5344CB8AC3E}">
        <p14:creationId xmlns:p14="http://schemas.microsoft.com/office/powerpoint/2010/main" val="938474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9638"/>
            <a:ext cx="942022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1399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139</TotalTime>
  <Words>493</Words>
  <Application>Microsoft Office PowerPoint</Application>
  <PresentationFormat>On-screen Show (4:3)</PresentationFormat>
  <Paragraphs>23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Austin</vt:lpstr>
      <vt:lpstr>بسم الله الرحمن الرحیم</vt:lpstr>
      <vt:lpstr>Role of EUS in diagnosis and treatment of Acalagasia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muscularis propria is divided in two layer the outer longitudinal and the inner circular muscle wall layer seprated by a connective tissue inetrface </vt:lpstr>
      <vt:lpstr>PowerPoint Presentation</vt:lpstr>
      <vt:lpstr>HYDATIC CYST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از حسن توجهتان سپاسگزارم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tnp</dc:creator>
  <cp:lastModifiedBy>tnp</cp:lastModifiedBy>
  <cp:revision>18</cp:revision>
  <dcterms:created xsi:type="dcterms:W3CDTF">2023-01-21T20:32:49Z</dcterms:created>
  <dcterms:modified xsi:type="dcterms:W3CDTF">2023-01-24T21:41:03Z</dcterms:modified>
</cp:coreProperties>
</file>