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5" r:id="rId2"/>
    <p:sldId id="314" r:id="rId3"/>
    <p:sldId id="316" r:id="rId4"/>
    <p:sldId id="276" r:id="rId5"/>
    <p:sldId id="264" r:id="rId6"/>
    <p:sldId id="257" r:id="rId7"/>
    <p:sldId id="266" r:id="rId8"/>
    <p:sldId id="277" r:id="rId9"/>
    <p:sldId id="267" r:id="rId10"/>
    <p:sldId id="269" r:id="rId11"/>
    <p:sldId id="268" r:id="rId12"/>
    <p:sldId id="278" r:id="rId13"/>
    <p:sldId id="258" r:id="rId14"/>
    <p:sldId id="279" r:id="rId15"/>
    <p:sldId id="260" r:id="rId16"/>
    <p:sldId id="261" r:id="rId17"/>
    <p:sldId id="262" r:id="rId18"/>
    <p:sldId id="263" r:id="rId19"/>
    <p:sldId id="259" r:id="rId20"/>
    <p:sldId id="270" r:id="rId21"/>
    <p:sldId id="272" r:id="rId22"/>
    <p:sldId id="271" r:id="rId23"/>
    <p:sldId id="273" r:id="rId24"/>
    <p:sldId id="274" r:id="rId25"/>
    <p:sldId id="281" r:id="rId26"/>
    <p:sldId id="282" r:id="rId27"/>
    <p:sldId id="280" r:id="rId28"/>
    <p:sldId id="275" r:id="rId29"/>
    <p:sldId id="283" r:id="rId30"/>
    <p:sldId id="285" r:id="rId31"/>
    <p:sldId id="286" r:id="rId32"/>
    <p:sldId id="289" r:id="rId33"/>
    <p:sldId id="290" r:id="rId34"/>
    <p:sldId id="288" r:id="rId35"/>
    <p:sldId id="287" r:id="rId36"/>
    <p:sldId id="291" r:id="rId37"/>
    <p:sldId id="292" r:id="rId38"/>
    <p:sldId id="293" r:id="rId39"/>
    <p:sldId id="294" r:id="rId40"/>
    <p:sldId id="295" r:id="rId41"/>
    <p:sldId id="297" r:id="rId42"/>
    <p:sldId id="298" r:id="rId43"/>
    <p:sldId id="296" r:id="rId44"/>
    <p:sldId id="300" r:id="rId45"/>
    <p:sldId id="299" r:id="rId46"/>
    <p:sldId id="301" r:id="rId47"/>
    <p:sldId id="302" r:id="rId48"/>
    <p:sldId id="303" r:id="rId49"/>
    <p:sldId id="304" r:id="rId50"/>
    <p:sldId id="305" r:id="rId51"/>
    <p:sldId id="306" r:id="rId52"/>
    <p:sldId id="307" r:id="rId53"/>
    <p:sldId id="308" r:id="rId54"/>
    <p:sldId id="309" r:id="rId55"/>
    <p:sldId id="312" r:id="rId56"/>
    <p:sldId id="310" r:id="rId57"/>
    <p:sldId id="311" r:id="rId58"/>
    <p:sldId id="313" r:id="rId5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83" d="100"/>
          <a:sy n="83" d="100"/>
        </p:scale>
        <p:origin x="45" y="56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68726-7661-EEB4-565A-839533CCEC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D697619-EC55-502B-9216-EC0319D05B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D36B0D8-28FC-95A9-FEEF-B3C4A247C1A3}"/>
              </a:ext>
            </a:extLst>
          </p:cNvPr>
          <p:cNvSpPr>
            <a:spLocks noGrp="1"/>
          </p:cNvSpPr>
          <p:nvPr>
            <p:ph type="dt" sz="half" idx="10"/>
          </p:nvPr>
        </p:nvSpPr>
        <p:spPr/>
        <p:txBody>
          <a:bodyPr/>
          <a:lstStyle/>
          <a:p>
            <a:fld id="{647E5F16-0122-40CD-AE63-F8D4F031C20F}" type="datetimeFigureOut">
              <a:rPr lang="en-GB" smtClean="0"/>
              <a:t>23/04/2023</a:t>
            </a:fld>
            <a:endParaRPr lang="en-GB"/>
          </a:p>
        </p:txBody>
      </p:sp>
      <p:sp>
        <p:nvSpPr>
          <p:cNvPr id="5" name="Footer Placeholder 4">
            <a:extLst>
              <a:ext uri="{FF2B5EF4-FFF2-40B4-BE49-F238E27FC236}">
                <a16:creationId xmlns:a16="http://schemas.microsoft.com/office/drawing/2014/main" id="{15BD719C-DF5E-338B-5CF2-170F500EB0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C1908A-BD5F-8478-EC74-B2CD211C0290}"/>
              </a:ext>
            </a:extLst>
          </p:cNvPr>
          <p:cNvSpPr>
            <a:spLocks noGrp="1"/>
          </p:cNvSpPr>
          <p:nvPr>
            <p:ph type="sldNum" sz="quarter" idx="12"/>
          </p:nvPr>
        </p:nvSpPr>
        <p:spPr/>
        <p:txBody>
          <a:bodyPr/>
          <a:lstStyle/>
          <a:p>
            <a:fld id="{8A65B8BC-89A6-47C2-8C7D-685A732251D7}" type="slidenum">
              <a:rPr lang="en-GB" smtClean="0"/>
              <a:t>‹#›</a:t>
            </a:fld>
            <a:endParaRPr lang="en-GB"/>
          </a:p>
        </p:txBody>
      </p:sp>
    </p:spTree>
    <p:extLst>
      <p:ext uri="{BB962C8B-B14F-4D97-AF65-F5344CB8AC3E}">
        <p14:creationId xmlns:p14="http://schemas.microsoft.com/office/powerpoint/2010/main" val="4011092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2B01D-6F77-DEC5-3E5E-E7F5B759E3F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C1D07D5-29D5-09EC-0849-DE4B1A153EF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3E0BE49-549F-DC37-5463-61804F08E207}"/>
              </a:ext>
            </a:extLst>
          </p:cNvPr>
          <p:cNvSpPr>
            <a:spLocks noGrp="1"/>
          </p:cNvSpPr>
          <p:nvPr>
            <p:ph type="dt" sz="half" idx="10"/>
          </p:nvPr>
        </p:nvSpPr>
        <p:spPr/>
        <p:txBody>
          <a:bodyPr/>
          <a:lstStyle/>
          <a:p>
            <a:fld id="{647E5F16-0122-40CD-AE63-F8D4F031C20F}" type="datetimeFigureOut">
              <a:rPr lang="en-GB" smtClean="0"/>
              <a:t>23/04/2023</a:t>
            </a:fld>
            <a:endParaRPr lang="en-GB"/>
          </a:p>
        </p:txBody>
      </p:sp>
      <p:sp>
        <p:nvSpPr>
          <p:cNvPr id="5" name="Footer Placeholder 4">
            <a:extLst>
              <a:ext uri="{FF2B5EF4-FFF2-40B4-BE49-F238E27FC236}">
                <a16:creationId xmlns:a16="http://schemas.microsoft.com/office/drawing/2014/main" id="{A7837EC3-5404-82F2-A14F-5B974F2D1A6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B0EBB0-F788-8F0C-F749-BC28E2AEBDF7}"/>
              </a:ext>
            </a:extLst>
          </p:cNvPr>
          <p:cNvSpPr>
            <a:spLocks noGrp="1"/>
          </p:cNvSpPr>
          <p:nvPr>
            <p:ph type="sldNum" sz="quarter" idx="12"/>
          </p:nvPr>
        </p:nvSpPr>
        <p:spPr/>
        <p:txBody>
          <a:bodyPr/>
          <a:lstStyle/>
          <a:p>
            <a:fld id="{8A65B8BC-89A6-47C2-8C7D-685A732251D7}" type="slidenum">
              <a:rPr lang="en-GB" smtClean="0"/>
              <a:t>‹#›</a:t>
            </a:fld>
            <a:endParaRPr lang="en-GB"/>
          </a:p>
        </p:txBody>
      </p:sp>
    </p:spTree>
    <p:extLst>
      <p:ext uri="{BB962C8B-B14F-4D97-AF65-F5344CB8AC3E}">
        <p14:creationId xmlns:p14="http://schemas.microsoft.com/office/powerpoint/2010/main" val="299298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13D8E3-331E-1299-AFD5-17E35B0FAD0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EC0053-B889-3AAF-908F-2873ADE3513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B45503-079E-202E-82A9-550552C3665D}"/>
              </a:ext>
            </a:extLst>
          </p:cNvPr>
          <p:cNvSpPr>
            <a:spLocks noGrp="1"/>
          </p:cNvSpPr>
          <p:nvPr>
            <p:ph type="dt" sz="half" idx="10"/>
          </p:nvPr>
        </p:nvSpPr>
        <p:spPr/>
        <p:txBody>
          <a:bodyPr/>
          <a:lstStyle/>
          <a:p>
            <a:fld id="{647E5F16-0122-40CD-AE63-F8D4F031C20F}" type="datetimeFigureOut">
              <a:rPr lang="en-GB" smtClean="0"/>
              <a:t>23/04/2023</a:t>
            </a:fld>
            <a:endParaRPr lang="en-GB"/>
          </a:p>
        </p:txBody>
      </p:sp>
      <p:sp>
        <p:nvSpPr>
          <p:cNvPr id="5" name="Footer Placeholder 4">
            <a:extLst>
              <a:ext uri="{FF2B5EF4-FFF2-40B4-BE49-F238E27FC236}">
                <a16:creationId xmlns:a16="http://schemas.microsoft.com/office/drawing/2014/main" id="{43C68603-0581-3E34-A536-FDE28F64001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BD0D88-307A-2360-8851-87822CF7206D}"/>
              </a:ext>
            </a:extLst>
          </p:cNvPr>
          <p:cNvSpPr>
            <a:spLocks noGrp="1"/>
          </p:cNvSpPr>
          <p:nvPr>
            <p:ph type="sldNum" sz="quarter" idx="12"/>
          </p:nvPr>
        </p:nvSpPr>
        <p:spPr/>
        <p:txBody>
          <a:bodyPr/>
          <a:lstStyle/>
          <a:p>
            <a:fld id="{8A65B8BC-89A6-47C2-8C7D-685A732251D7}" type="slidenum">
              <a:rPr lang="en-GB" smtClean="0"/>
              <a:t>‹#›</a:t>
            </a:fld>
            <a:endParaRPr lang="en-GB"/>
          </a:p>
        </p:txBody>
      </p:sp>
    </p:spTree>
    <p:extLst>
      <p:ext uri="{BB962C8B-B14F-4D97-AF65-F5344CB8AC3E}">
        <p14:creationId xmlns:p14="http://schemas.microsoft.com/office/powerpoint/2010/main" val="4118769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1D103-BA2E-3083-41D0-EE8A790970F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8EDA267-9CD3-44BF-7DC4-D099DC0326C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2B2744-1759-7872-7720-CC43AF07C230}"/>
              </a:ext>
            </a:extLst>
          </p:cNvPr>
          <p:cNvSpPr>
            <a:spLocks noGrp="1"/>
          </p:cNvSpPr>
          <p:nvPr>
            <p:ph type="dt" sz="half" idx="10"/>
          </p:nvPr>
        </p:nvSpPr>
        <p:spPr/>
        <p:txBody>
          <a:bodyPr/>
          <a:lstStyle/>
          <a:p>
            <a:fld id="{647E5F16-0122-40CD-AE63-F8D4F031C20F}" type="datetimeFigureOut">
              <a:rPr lang="en-GB" smtClean="0"/>
              <a:t>23/04/2023</a:t>
            </a:fld>
            <a:endParaRPr lang="en-GB"/>
          </a:p>
        </p:txBody>
      </p:sp>
      <p:sp>
        <p:nvSpPr>
          <p:cNvPr id="5" name="Footer Placeholder 4">
            <a:extLst>
              <a:ext uri="{FF2B5EF4-FFF2-40B4-BE49-F238E27FC236}">
                <a16:creationId xmlns:a16="http://schemas.microsoft.com/office/drawing/2014/main" id="{2AB24767-B435-8428-F44D-27F4DF3F6C5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E5560C-0F05-4ED5-468B-E621ECD548D4}"/>
              </a:ext>
            </a:extLst>
          </p:cNvPr>
          <p:cNvSpPr>
            <a:spLocks noGrp="1"/>
          </p:cNvSpPr>
          <p:nvPr>
            <p:ph type="sldNum" sz="quarter" idx="12"/>
          </p:nvPr>
        </p:nvSpPr>
        <p:spPr/>
        <p:txBody>
          <a:bodyPr/>
          <a:lstStyle/>
          <a:p>
            <a:fld id="{8A65B8BC-89A6-47C2-8C7D-685A732251D7}" type="slidenum">
              <a:rPr lang="en-GB" smtClean="0"/>
              <a:t>‹#›</a:t>
            </a:fld>
            <a:endParaRPr lang="en-GB"/>
          </a:p>
        </p:txBody>
      </p:sp>
    </p:spTree>
    <p:extLst>
      <p:ext uri="{BB962C8B-B14F-4D97-AF65-F5344CB8AC3E}">
        <p14:creationId xmlns:p14="http://schemas.microsoft.com/office/powerpoint/2010/main" val="1322576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E929B-5175-ECCC-A641-B80C7970837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DF2B121-EFCD-A9B9-002E-0F17EF729F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E9C7BE9-8514-E743-7360-265FCC0DABC5}"/>
              </a:ext>
            </a:extLst>
          </p:cNvPr>
          <p:cNvSpPr>
            <a:spLocks noGrp="1"/>
          </p:cNvSpPr>
          <p:nvPr>
            <p:ph type="dt" sz="half" idx="10"/>
          </p:nvPr>
        </p:nvSpPr>
        <p:spPr/>
        <p:txBody>
          <a:bodyPr/>
          <a:lstStyle/>
          <a:p>
            <a:fld id="{647E5F16-0122-40CD-AE63-F8D4F031C20F}" type="datetimeFigureOut">
              <a:rPr lang="en-GB" smtClean="0"/>
              <a:t>23/04/2023</a:t>
            </a:fld>
            <a:endParaRPr lang="en-GB"/>
          </a:p>
        </p:txBody>
      </p:sp>
      <p:sp>
        <p:nvSpPr>
          <p:cNvPr id="5" name="Footer Placeholder 4">
            <a:extLst>
              <a:ext uri="{FF2B5EF4-FFF2-40B4-BE49-F238E27FC236}">
                <a16:creationId xmlns:a16="http://schemas.microsoft.com/office/drawing/2014/main" id="{B837C1C1-27A7-0BFD-99E3-AD5A50653B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3782827-633C-0822-6440-D52514765F4F}"/>
              </a:ext>
            </a:extLst>
          </p:cNvPr>
          <p:cNvSpPr>
            <a:spLocks noGrp="1"/>
          </p:cNvSpPr>
          <p:nvPr>
            <p:ph type="sldNum" sz="quarter" idx="12"/>
          </p:nvPr>
        </p:nvSpPr>
        <p:spPr/>
        <p:txBody>
          <a:bodyPr/>
          <a:lstStyle/>
          <a:p>
            <a:fld id="{8A65B8BC-89A6-47C2-8C7D-685A732251D7}" type="slidenum">
              <a:rPr lang="en-GB" smtClean="0"/>
              <a:t>‹#›</a:t>
            </a:fld>
            <a:endParaRPr lang="en-GB"/>
          </a:p>
        </p:txBody>
      </p:sp>
    </p:spTree>
    <p:extLst>
      <p:ext uri="{BB962C8B-B14F-4D97-AF65-F5344CB8AC3E}">
        <p14:creationId xmlns:p14="http://schemas.microsoft.com/office/powerpoint/2010/main" val="4059525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33B5A-4E57-D827-B7FE-F69EECBB8D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2CA44DE-52E9-6991-2F87-1D505587F1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E3BC6C9-D4D4-DA1E-4A8B-ABDB6D4BA42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E2515DD-5F0E-69B7-8645-D71B82F0A16D}"/>
              </a:ext>
            </a:extLst>
          </p:cNvPr>
          <p:cNvSpPr>
            <a:spLocks noGrp="1"/>
          </p:cNvSpPr>
          <p:nvPr>
            <p:ph type="dt" sz="half" idx="10"/>
          </p:nvPr>
        </p:nvSpPr>
        <p:spPr/>
        <p:txBody>
          <a:bodyPr/>
          <a:lstStyle/>
          <a:p>
            <a:fld id="{647E5F16-0122-40CD-AE63-F8D4F031C20F}" type="datetimeFigureOut">
              <a:rPr lang="en-GB" smtClean="0"/>
              <a:t>23/04/2023</a:t>
            </a:fld>
            <a:endParaRPr lang="en-GB"/>
          </a:p>
        </p:txBody>
      </p:sp>
      <p:sp>
        <p:nvSpPr>
          <p:cNvPr id="6" name="Footer Placeholder 5">
            <a:extLst>
              <a:ext uri="{FF2B5EF4-FFF2-40B4-BE49-F238E27FC236}">
                <a16:creationId xmlns:a16="http://schemas.microsoft.com/office/drawing/2014/main" id="{30A38AFF-BE4B-A9A5-9DEA-EA597573209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8F4D051-96BD-7218-22EC-A465F3D8CA38}"/>
              </a:ext>
            </a:extLst>
          </p:cNvPr>
          <p:cNvSpPr>
            <a:spLocks noGrp="1"/>
          </p:cNvSpPr>
          <p:nvPr>
            <p:ph type="sldNum" sz="quarter" idx="12"/>
          </p:nvPr>
        </p:nvSpPr>
        <p:spPr/>
        <p:txBody>
          <a:bodyPr/>
          <a:lstStyle/>
          <a:p>
            <a:fld id="{8A65B8BC-89A6-47C2-8C7D-685A732251D7}" type="slidenum">
              <a:rPr lang="en-GB" smtClean="0"/>
              <a:t>‹#›</a:t>
            </a:fld>
            <a:endParaRPr lang="en-GB"/>
          </a:p>
        </p:txBody>
      </p:sp>
    </p:spTree>
    <p:extLst>
      <p:ext uri="{BB962C8B-B14F-4D97-AF65-F5344CB8AC3E}">
        <p14:creationId xmlns:p14="http://schemas.microsoft.com/office/powerpoint/2010/main" val="890825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4A545-288C-CE7A-1F38-FBBCB694753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4603347-057A-47FA-80D2-321E4C3024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8B6317B-05ED-889D-4B91-7CBF79BC73B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0DA20FE-2234-6541-9839-D4987D5E28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7C075A-F8AA-B94B-4106-A8722A31EB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58D600A-9036-A36B-CC1F-AFA342624822}"/>
              </a:ext>
            </a:extLst>
          </p:cNvPr>
          <p:cNvSpPr>
            <a:spLocks noGrp="1"/>
          </p:cNvSpPr>
          <p:nvPr>
            <p:ph type="dt" sz="half" idx="10"/>
          </p:nvPr>
        </p:nvSpPr>
        <p:spPr/>
        <p:txBody>
          <a:bodyPr/>
          <a:lstStyle/>
          <a:p>
            <a:fld id="{647E5F16-0122-40CD-AE63-F8D4F031C20F}" type="datetimeFigureOut">
              <a:rPr lang="en-GB" smtClean="0"/>
              <a:t>23/04/2023</a:t>
            </a:fld>
            <a:endParaRPr lang="en-GB"/>
          </a:p>
        </p:txBody>
      </p:sp>
      <p:sp>
        <p:nvSpPr>
          <p:cNvPr id="8" name="Footer Placeholder 7">
            <a:extLst>
              <a:ext uri="{FF2B5EF4-FFF2-40B4-BE49-F238E27FC236}">
                <a16:creationId xmlns:a16="http://schemas.microsoft.com/office/drawing/2014/main" id="{6941940B-9D92-96AA-8BDC-B211769E141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E735B53-DA38-2D3D-8B76-898C06E4B49D}"/>
              </a:ext>
            </a:extLst>
          </p:cNvPr>
          <p:cNvSpPr>
            <a:spLocks noGrp="1"/>
          </p:cNvSpPr>
          <p:nvPr>
            <p:ph type="sldNum" sz="quarter" idx="12"/>
          </p:nvPr>
        </p:nvSpPr>
        <p:spPr/>
        <p:txBody>
          <a:bodyPr/>
          <a:lstStyle/>
          <a:p>
            <a:fld id="{8A65B8BC-89A6-47C2-8C7D-685A732251D7}" type="slidenum">
              <a:rPr lang="en-GB" smtClean="0"/>
              <a:t>‹#›</a:t>
            </a:fld>
            <a:endParaRPr lang="en-GB"/>
          </a:p>
        </p:txBody>
      </p:sp>
    </p:spTree>
    <p:extLst>
      <p:ext uri="{BB962C8B-B14F-4D97-AF65-F5344CB8AC3E}">
        <p14:creationId xmlns:p14="http://schemas.microsoft.com/office/powerpoint/2010/main" val="2699023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2A113-8FB6-65E1-4803-09E3C35F98F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99DB0B0-A67B-31B7-67AB-48E5F617A770}"/>
              </a:ext>
            </a:extLst>
          </p:cNvPr>
          <p:cNvSpPr>
            <a:spLocks noGrp="1"/>
          </p:cNvSpPr>
          <p:nvPr>
            <p:ph type="dt" sz="half" idx="10"/>
          </p:nvPr>
        </p:nvSpPr>
        <p:spPr/>
        <p:txBody>
          <a:bodyPr/>
          <a:lstStyle/>
          <a:p>
            <a:fld id="{647E5F16-0122-40CD-AE63-F8D4F031C20F}" type="datetimeFigureOut">
              <a:rPr lang="en-GB" smtClean="0"/>
              <a:t>23/04/2023</a:t>
            </a:fld>
            <a:endParaRPr lang="en-GB"/>
          </a:p>
        </p:txBody>
      </p:sp>
      <p:sp>
        <p:nvSpPr>
          <p:cNvPr id="4" name="Footer Placeholder 3">
            <a:extLst>
              <a:ext uri="{FF2B5EF4-FFF2-40B4-BE49-F238E27FC236}">
                <a16:creationId xmlns:a16="http://schemas.microsoft.com/office/drawing/2014/main" id="{FF72283D-5F4C-F991-7861-9C5BA630663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F9565A5-61EB-81D5-1B59-10A146C172CA}"/>
              </a:ext>
            </a:extLst>
          </p:cNvPr>
          <p:cNvSpPr>
            <a:spLocks noGrp="1"/>
          </p:cNvSpPr>
          <p:nvPr>
            <p:ph type="sldNum" sz="quarter" idx="12"/>
          </p:nvPr>
        </p:nvSpPr>
        <p:spPr/>
        <p:txBody>
          <a:bodyPr/>
          <a:lstStyle/>
          <a:p>
            <a:fld id="{8A65B8BC-89A6-47C2-8C7D-685A732251D7}" type="slidenum">
              <a:rPr lang="en-GB" smtClean="0"/>
              <a:t>‹#›</a:t>
            </a:fld>
            <a:endParaRPr lang="en-GB"/>
          </a:p>
        </p:txBody>
      </p:sp>
    </p:spTree>
    <p:extLst>
      <p:ext uri="{BB962C8B-B14F-4D97-AF65-F5344CB8AC3E}">
        <p14:creationId xmlns:p14="http://schemas.microsoft.com/office/powerpoint/2010/main" val="2843240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187A9A-3FD2-78F6-27BB-D24D1FC25EAF}"/>
              </a:ext>
            </a:extLst>
          </p:cNvPr>
          <p:cNvSpPr>
            <a:spLocks noGrp="1"/>
          </p:cNvSpPr>
          <p:nvPr>
            <p:ph type="dt" sz="half" idx="10"/>
          </p:nvPr>
        </p:nvSpPr>
        <p:spPr/>
        <p:txBody>
          <a:bodyPr/>
          <a:lstStyle/>
          <a:p>
            <a:fld id="{647E5F16-0122-40CD-AE63-F8D4F031C20F}" type="datetimeFigureOut">
              <a:rPr lang="en-GB" smtClean="0"/>
              <a:t>23/04/2023</a:t>
            </a:fld>
            <a:endParaRPr lang="en-GB"/>
          </a:p>
        </p:txBody>
      </p:sp>
      <p:sp>
        <p:nvSpPr>
          <p:cNvPr id="3" name="Footer Placeholder 2">
            <a:extLst>
              <a:ext uri="{FF2B5EF4-FFF2-40B4-BE49-F238E27FC236}">
                <a16:creationId xmlns:a16="http://schemas.microsoft.com/office/drawing/2014/main" id="{4EACE027-72EF-3523-F0EE-BC8BEDA8E13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979C857-17B5-69AA-F7C4-E048E584B357}"/>
              </a:ext>
            </a:extLst>
          </p:cNvPr>
          <p:cNvSpPr>
            <a:spLocks noGrp="1"/>
          </p:cNvSpPr>
          <p:nvPr>
            <p:ph type="sldNum" sz="quarter" idx="12"/>
          </p:nvPr>
        </p:nvSpPr>
        <p:spPr/>
        <p:txBody>
          <a:bodyPr/>
          <a:lstStyle/>
          <a:p>
            <a:fld id="{8A65B8BC-89A6-47C2-8C7D-685A732251D7}" type="slidenum">
              <a:rPr lang="en-GB" smtClean="0"/>
              <a:t>‹#›</a:t>
            </a:fld>
            <a:endParaRPr lang="en-GB"/>
          </a:p>
        </p:txBody>
      </p:sp>
    </p:spTree>
    <p:extLst>
      <p:ext uri="{BB962C8B-B14F-4D97-AF65-F5344CB8AC3E}">
        <p14:creationId xmlns:p14="http://schemas.microsoft.com/office/powerpoint/2010/main" val="568150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83D0C-EE08-1484-2536-F37DEEE884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3AC9E25-5583-DAAD-EBC1-48E2ED629B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73ADD01-DDA2-9F37-1CDC-50CCEE18E2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76A8D3-61BD-3D41-A66D-6C51D2E9EFED}"/>
              </a:ext>
            </a:extLst>
          </p:cNvPr>
          <p:cNvSpPr>
            <a:spLocks noGrp="1"/>
          </p:cNvSpPr>
          <p:nvPr>
            <p:ph type="dt" sz="half" idx="10"/>
          </p:nvPr>
        </p:nvSpPr>
        <p:spPr/>
        <p:txBody>
          <a:bodyPr/>
          <a:lstStyle/>
          <a:p>
            <a:fld id="{647E5F16-0122-40CD-AE63-F8D4F031C20F}" type="datetimeFigureOut">
              <a:rPr lang="en-GB" smtClean="0"/>
              <a:t>23/04/2023</a:t>
            </a:fld>
            <a:endParaRPr lang="en-GB"/>
          </a:p>
        </p:txBody>
      </p:sp>
      <p:sp>
        <p:nvSpPr>
          <p:cNvPr id="6" name="Footer Placeholder 5">
            <a:extLst>
              <a:ext uri="{FF2B5EF4-FFF2-40B4-BE49-F238E27FC236}">
                <a16:creationId xmlns:a16="http://schemas.microsoft.com/office/drawing/2014/main" id="{AD565B34-59A7-0C82-B745-FC233E889E0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7EE0A76-AF03-75DE-F4A8-D0449BD25759}"/>
              </a:ext>
            </a:extLst>
          </p:cNvPr>
          <p:cNvSpPr>
            <a:spLocks noGrp="1"/>
          </p:cNvSpPr>
          <p:nvPr>
            <p:ph type="sldNum" sz="quarter" idx="12"/>
          </p:nvPr>
        </p:nvSpPr>
        <p:spPr/>
        <p:txBody>
          <a:bodyPr/>
          <a:lstStyle/>
          <a:p>
            <a:fld id="{8A65B8BC-89A6-47C2-8C7D-685A732251D7}" type="slidenum">
              <a:rPr lang="en-GB" smtClean="0"/>
              <a:t>‹#›</a:t>
            </a:fld>
            <a:endParaRPr lang="en-GB"/>
          </a:p>
        </p:txBody>
      </p:sp>
    </p:spTree>
    <p:extLst>
      <p:ext uri="{BB962C8B-B14F-4D97-AF65-F5344CB8AC3E}">
        <p14:creationId xmlns:p14="http://schemas.microsoft.com/office/powerpoint/2010/main" val="3180915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2C0E9-E8EB-91EA-D4CF-189C7121D3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38AE5DC-A0E6-FA8F-717C-AD0DDEFB73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4D09414-976F-AC7A-D9C5-7CB5BC5179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DC6799-9A51-5BD9-5838-4EB891C2C68C}"/>
              </a:ext>
            </a:extLst>
          </p:cNvPr>
          <p:cNvSpPr>
            <a:spLocks noGrp="1"/>
          </p:cNvSpPr>
          <p:nvPr>
            <p:ph type="dt" sz="half" idx="10"/>
          </p:nvPr>
        </p:nvSpPr>
        <p:spPr/>
        <p:txBody>
          <a:bodyPr/>
          <a:lstStyle/>
          <a:p>
            <a:fld id="{647E5F16-0122-40CD-AE63-F8D4F031C20F}" type="datetimeFigureOut">
              <a:rPr lang="en-GB" smtClean="0"/>
              <a:t>23/04/2023</a:t>
            </a:fld>
            <a:endParaRPr lang="en-GB"/>
          </a:p>
        </p:txBody>
      </p:sp>
      <p:sp>
        <p:nvSpPr>
          <p:cNvPr id="6" name="Footer Placeholder 5">
            <a:extLst>
              <a:ext uri="{FF2B5EF4-FFF2-40B4-BE49-F238E27FC236}">
                <a16:creationId xmlns:a16="http://schemas.microsoft.com/office/drawing/2014/main" id="{BE65E0DB-7F18-0AD8-5AAB-38D430A12DD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F3E16CF-1611-7B63-4DB0-12E0272F6F19}"/>
              </a:ext>
            </a:extLst>
          </p:cNvPr>
          <p:cNvSpPr>
            <a:spLocks noGrp="1"/>
          </p:cNvSpPr>
          <p:nvPr>
            <p:ph type="sldNum" sz="quarter" idx="12"/>
          </p:nvPr>
        </p:nvSpPr>
        <p:spPr/>
        <p:txBody>
          <a:bodyPr/>
          <a:lstStyle/>
          <a:p>
            <a:fld id="{8A65B8BC-89A6-47C2-8C7D-685A732251D7}" type="slidenum">
              <a:rPr lang="en-GB" smtClean="0"/>
              <a:t>‹#›</a:t>
            </a:fld>
            <a:endParaRPr lang="en-GB"/>
          </a:p>
        </p:txBody>
      </p:sp>
    </p:spTree>
    <p:extLst>
      <p:ext uri="{BB962C8B-B14F-4D97-AF65-F5344CB8AC3E}">
        <p14:creationId xmlns:p14="http://schemas.microsoft.com/office/powerpoint/2010/main" val="2944802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9E4CF2-F715-0159-0CF6-2184FAA8CC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BAAED14-0755-3741-A464-5C548303D3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21B7CB-2D8B-E040-6D80-C5F5CB1C8D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7E5F16-0122-40CD-AE63-F8D4F031C20F}" type="datetimeFigureOut">
              <a:rPr lang="en-GB" smtClean="0"/>
              <a:t>23/04/2023</a:t>
            </a:fld>
            <a:endParaRPr lang="en-GB"/>
          </a:p>
        </p:txBody>
      </p:sp>
      <p:sp>
        <p:nvSpPr>
          <p:cNvPr id="5" name="Footer Placeholder 4">
            <a:extLst>
              <a:ext uri="{FF2B5EF4-FFF2-40B4-BE49-F238E27FC236}">
                <a16:creationId xmlns:a16="http://schemas.microsoft.com/office/drawing/2014/main" id="{1F0B5DDB-4EDA-018E-54B2-FFC6D8FEF3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770B9A0-7692-75BE-4274-5B2F655B3E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5B8BC-89A6-47C2-8C7D-685A732251D7}" type="slidenum">
              <a:rPr lang="en-GB" smtClean="0"/>
              <a:t>‹#›</a:t>
            </a:fld>
            <a:endParaRPr lang="en-GB"/>
          </a:p>
        </p:txBody>
      </p:sp>
    </p:spTree>
    <p:extLst>
      <p:ext uri="{BB962C8B-B14F-4D97-AF65-F5344CB8AC3E}">
        <p14:creationId xmlns:p14="http://schemas.microsoft.com/office/powerpoint/2010/main" val="30680703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A4B068-DFE3-DCB0-589B-529C12028C2D}"/>
              </a:ext>
            </a:extLst>
          </p:cNvPr>
          <p:cNvSpPr>
            <a:spLocks noGrp="1"/>
          </p:cNvSpPr>
          <p:nvPr>
            <p:ph idx="1"/>
          </p:nvPr>
        </p:nvSpPr>
        <p:spPr>
          <a:xfrm>
            <a:off x="838200" y="1351472"/>
            <a:ext cx="10515600" cy="4825491"/>
          </a:xfrm>
        </p:spPr>
        <p:txBody>
          <a:bodyPr>
            <a:normAutofit/>
          </a:bodyPr>
          <a:lstStyle/>
          <a:p>
            <a:pPr marL="0" indent="0" algn="ctr">
              <a:buNone/>
            </a:pPr>
            <a:r>
              <a:rPr lang="en-GB" sz="3600" dirty="0"/>
              <a:t>  Australian inflammatory bowel disease consensus statements for preconception, pregnancy and breast feeding</a:t>
            </a:r>
          </a:p>
        </p:txBody>
      </p:sp>
      <p:sp>
        <p:nvSpPr>
          <p:cNvPr id="5" name="TextBox 4">
            <a:extLst>
              <a:ext uri="{FF2B5EF4-FFF2-40B4-BE49-F238E27FC236}">
                <a16:creationId xmlns:a16="http://schemas.microsoft.com/office/drawing/2014/main" id="{1B1FD6FF-0765-66EC-AC5B-0043849170C0}"/>
              </a:ext>
            </a:extLst>
          </p:cNvPr>
          <p:cNvSpPr txBox="1"/>
          <p:nvPr/>
        </p:nvSpPr>
        <p:spPr>
          <a:xfrm>
            <a:off x="8305800" y="6057982"/>
            <a:ext cx="6096000" cy="646331"/>
          </a:xfrm>
          <a:prstGeom prst="rect">
            <a:avLst/>
          </a:prstGeom>
          <a:noFill/>
        </p:spPr>
        <p:txBody>
          <a:bodyPr wrap="square">
            <a:spAutoFit/>
          </a:bodyPr>
          <a:lstStyle/>
          <a:p>
            <a:r>
              <a:rPr lang="en-GB" dirty="0"/>
              <a:t>Received 13 December 2022</a:t>
            </a:r>
          </a:p>
          <a:p>
            <a:r>
              <a:rPr lang="en-GB" dirty="0"/>
              <a:t> Accepted 21 February 2023</a:t>
            </a:r>
          </a:p>
        </p:txBody>
      </p:sp>
    </p:spTree>
    <p:extLst>
      <p:ext uri="{BB962C8B-B14F-4D97-AF65-F5344CB8AC3E}">
        <p14:creationId xmlns:p14="http://schemas.microsoft.com/office/powerpoint/2010/main" val="19977642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761B4-07F3-FD1C-1D9E-A93EEEB2CF9A}"/>
              </a:ext>
            </a:extLst>
          </p:cNvPr>
          <p:cNvSpPr>
            <a:spLocks noGrp="1"/>
          </p:cNvSpPr>
          <p:nvPr>
            <p:ph type="title"/>
          </p:nvPr>
        </p:nvSpPr>
        <p:spPr/>
        <p:txBody>
          <a:bodyPr/>
          <a:lstStyle/>
          <a:p>
            <a:r>
              <a:rPr lang="en-GB" dirty="0"/>
              <a:t>Statement 6</a:t>
            </a:r>
          </a:p>
        </p:txBody>
      </p:sp>
      <p:sp>
        <p:nvSpPr>
          <p:cNvPr id="3" name="Content Placeholder 2">
            <a:extLst>
              <a:ext uri="{FF2B5EF4-FFF2-40B4-BE49-F238E27FC236}">
                <a16:creationId xmlns:a16="http://schemas.microsoft.com/office/drawing/2014/main" id="{0BE1E544-7965-34A8-11CA-3819ACF9BC8B}"/>
              </a:ext>
            </a:extLst>
          </p:cNvPr>
          <p:cNvSpPr>
            <a:spLocks noGrp="1"/>
          </p:cNvSpPr>
          <p:nvPr>
            <p:ph idx="1"/>
          </p:nvPr>
        </p:nvSpPr>
        <p:spPr/>
        <p:txBody>
          <a:bodyPr>
            <a:normAutofit/>
          </a:bodyPr>
          <a:lstStyle/>
          <a:p>
            <a:r>
              <a:rPr lang="en-GB" dirty="0"/>
              <a:t> There is </a:t>
            </a:r>
            <a:r>
              <a:rPr lang="en-GB" dirty="0">
                <a:solidFill>
                  <a:srgbClr val="FF0000"/>
                </a:solidFill>
              </a:rPr>
              <a:t>an increased risk of preterm birth, low birth weight, intrauterine growth restriction </a:t>
            </a:r>
            <a:r>
              <a:rPr lang="en-GB" dirty="0"/>
              <a:t>and </a:t>
            </a:r>
            <a:r>
              <a:rPr lang="en-GB" dirty="0">
                <a:solidFill>
                  <a:srgbClr val="FF0000"/>
                </a:solidFill>
              </a:rPr>
              <a:t>spontaneous miscarriage </a:t>
            </a:r>
            <a:r>
              <a:rPr lang="en-GB" dirty="0"/>
              <a:t>in mothers with active IBD during pregnancy .</a:t>
            </a:r>
          </a:p>
          <a:p>
            <a:r>
              <a:rPr lang="en-GB" dirty="0"/>
              <a:t>Women with active IBD have up to </a:t>
            </a:r>
            <a:r>
              <a:rPr lang="en-GB" dirty="0">
                <a:solidFill>
                  <a:srgbClr val="FF0000"/>
                </a:solidFill>
              </a:rPr>
              <a:t>a 3.6-fold risk of preterm birth </a:t>
            </a:r>
            <a:r>
              <a:rPr lang="en-GB" dirty="0"/>
              <a:t>(95%CI 1.14 to 11.36) and </a:t>
            </a:r>
            <a:r>
              <a:rPr lang="en-GB" dirty="0">
                <a:solidFill>
                  <a:srgbClr val="FF0000"/>
                </a:solidFill>
              </a:rPr>
              <a:t>2-fold risk of low birth weight </a:t>
            </a:r>
            <a:r>
              <a:rPr lang="en-GB" dirty="0"/>
              <a:t>(95%CI 0.37 to 11.35) compared with women with inactive IBD.</a:t>
            </a:r>
          </a:p>
          <a:p>
            <a:r>
              <a:rPr lang="en-GB" dirty="0"/>
              <a:t>These risks appear proportional to the </a:t>
            </a:r>
            <a:r>
              <a:rPr lang="en-GB" dirty="0">
                <a:solidFill>
                  <a:srgbClr val="FF0000"/>
                </a:solidFill>
              </a:rPr>
              <a:t>severity of disease </a:t>
            </a:r>
            <a:r>
              <a:rPr lang="en-GB" dirty="0"/>
              <a:t>activity during pregnancy.</a:t>
            </a:r>
          </a:p>
          <a:p>
            <a:r>
              <a:rPr lang="en-GB" dirty="0"/>
              <a:t>These effects highlight the </a:t>
            </a:r>
            <a:r>
              <a:rPr lang="en-GB" dirty="0">
                <a:solidFill>
                  <a:srgbClr val="FF0000"/>
                </a:solidFill>
              </a:rPr>
              <a:t>importance of disease control </a:t>
            </a:r>
            <a:r>
              <a:rPr lang="en-GB" dirty="0"/>
              <a:t>before and during pregnancy.</a:t>
            </a:r>
          </a:p>
        </p:txBody>
      </p:sp>
    </p:spTree>
    <p:extLst>
      <p:ext uri="{BB962C8B-B14F-4D97-AF65-F5344CB8AC3E}">
        <p14:creationId xmlns:p14="http://schemas.microsoft.com/office/powerpoint/2010/main" val="501132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A80EC-B2D3-A98D-4A54-F0A89A2D6C46}"/>
              </a:ext>
            </a:extLst>
          </p:cNvPr>
          <p:cNvSpPr>
            <a:spLocks noGrp="1"/>
          </p:cNvSpPr>
          <p:nvPr>
            <p:ph type="title"/>
          </p:nvPr>
        </p:nvSpPr>
        <p:spPr/>
        <p:txBody>
          <a:bodyPr/>
          <a:lstStyle/>
          <a:p>
            <a:r>
              <a:rPr lang="en-GB" dirty="0"/>
              <a:t>statement 7:</a:t>
            </a:r>
          </a:p>
        </p:txBody>
      </p:sp>
      <p:sp>
        <p:nvSpPr>
          <p:cNvPr id="3" name="Content Placeholder 2">
            <a:extLst>
              <a:ext uri="{FF2B5EF4-FFF2-40B4-BE49-F238E27FC236}">
                <a16:creationId xmlns:a16="http://schemas.microsoft.com/office/drawing/2014/main" id="{F5874414-940A-B30C-4AD6-27D79D6A2916}"/>
              </a:ext>
            </a:extLst>
          </p:cNvPr>
          <p:cNvSpPr>
            <a:spLocks noGrp="1"/>
          </p:cNvSpPr>
          <p:nvPr>
            <p:ph idx="1"/>
          </p:nvPr>
        </p:nvSpPr>
        <p:spPr/>
        <p:txBody>
          <a:bodyPr>
            <a:normAutofit fontScale="92500" lnSpcReduction="20000"/>
          </a:bodyPr>
          <a:lstStyle/>
          <a:p>
            <a:r>
              <a:rPr lang="en-GB" dirty="0"/>
              <a:t> If possible, women with high-risk, active or complex IBD should be cared for in a </a:t>
            </a:r>
            <a:r>
              <a:rPr lang="en-GB" dirty="0">
                <a:solidFill>
                  <a:srgbClr val="FF0000"/>
                </a:solidFill>
              </a:rPr>
              <a:t>multidisciplinary</a:t>
            </a:r>
            <a:r>
              <a:rPr lang="en-GB" dirty="0"/>
              <a:t> manner, which must include involvement of a </a:t>
            </a:r>
            <a:r>
              <a:rPr lang="en-GB" dirty="0">
                <a:solidFill>
                  <a:srgbClr val="FF0000"/>
                </a:solidFill>
              </a:rPr>
              <a:t>gastroenterologist</a:t>
            </a:r>
            <a:r>
              <a:rPr lang="en-GB" dirty="0"/>
              <a:t>/IBD physician and </a:t>
            </a:r>
            <a:r>
              <a:rPr lang="en-GB" dirty="0">
                <a:solidFill>
                  <a:srgbClr val="FF0000"/>
                </a:solidFill>
              </a:rPr>
              <a:t>obstetrician</a:t>
            </a:r>
            <a:r>
              <a:rPr lang="en-GB" dirty="0"/>
              <a:t>. </a:t>
            </a:r>
          </a:p>
          <a:p>
            <a:r>
              <a:rPr lang="en-GB" dirty="0"/>
              <a:t>Input from a </a:t>
            </a:r>
            <a:r>
              <a:rPr lang="en-GB" dirty="0">
                <a:solidFill>
                  <a:srgbClr val="FF0000"/>
                </a:solidFill>
              </a:rPr>
              <a:t>general practitioner</a:t>
            </a:r>
            <a:r>
              <a:rPr lang="en-GB" dirty="0"/>
              <a:t>, </a:t>
            </a:r>
            <a:r>
              <a:rPr lang="en-GB" dirty="0" err="1"/>
              <a:t>maternofetal</a:t>
            </a:r>
            <a:r>
              <a:rPr lang="en-GB" dirty="0"/>
              <a:t> medicine physician, allied health (dietitian) and </a:t>
            </a:r>
            <a:r>
              <a:rPr lang="en-GB" dirty="0">
                <a:solidFill>
                  <a:srgbClr val="FF0000"/>
                </a:solidFill>
              </a:rPr>
              <a:t>colorectal surgeon </a:t>
            </a:r>
            <a:r>
              <a:rPr lang="en-GB" dirty="0"/>
              <a:t>should be sought as required.</a:t>
            </a:r>
          </a:p>
          <a:p>
            <a:r>
              <a:rPr lang="en-GB" dirty="0"/>
              <a:t> A dedicated </a:t>
            </a:r>
            <a:r>
              <a:rPr lang="en-GB" dirty="0">
                <a:solidFill>
                  <a:srgbClr val="FF0000"/>
                </a:solidFill>
              </a:rPr>
              <a:t>IBD pregnancy clinic </a:t>
            </a:r>
            <a:r>
              <a:rPr lang="en-GB" dirty="0"/>
              <a:t>with input from a </a:t>
            </a:r>
            <a:r>
              <a:rPr lang="en-GB" dirty="0">
                <a:solidFill>
                  <a:srgbClr val="FF0000"/>
                </a:solidFill>
              </a:rPr>
              <a:t>multidisciplinary team </a:t>
            </a:r>
            <a:r>
              <a:rPr lang="en-GB" dirty="0"/>
              <a:t>is the </a:t>
            </a:r>
            <a:r>
              <a:rPr lang="en-GB" dirty="0">
                <a:solidFill>
                  <a:srgbClr val="FF0000"/>
                </a:solidFill>
              </a:rPr>
              <a:t>gold standard</a:t>
            </a:r>
            <a:r>
              <a:rPr lang="en-GB" dirty="0"/>
              <a:t>, associated with greater pregnancy-specific IBD knowledge and reduced voluntary childlessness among patients.</a:t>
            </a:r>
          </a:p>
          <a:p>
            <a:pPr marL="0" indent="0">
              <a:buNone/>
            </a:pPr>
            <a:endParaRPr lang="en-GB" dirty="0"/>
          </a:p>
          <a:p>
            <a:r>
              <a:rPr lang="en-GB" dirty="0"/>
              <a:t> When this </a:t>
            </a:r>
            <a:r>
              <a:rPr lang="en-GB" dirty="0">
                <a:solidFill>
                  <a:srgbClr val="FF0000"/>
                </a:solidFill>
              </a:rPr>
              <a:t>is not possible</a:t>
            </a:r>
            <a:r>
              <a:rPr lang="en-GB" dirty="0"/>
              <a:t>, high-risk patients should be </a:t>
            </a:r>
            <a:r>
              <a:rPr lang="en-GB" dirty="0">
                <a:solidFill>
                  <a:srgbClr val="FF0000"/>
                </a:solidFill>
              </a:rPr>
              <a:t>assessed during early pregnancy </a:t>
            </a:r>
            <a:r>
              <a:rPr lang="en-GB" dirty="0"/>
              <a:t>and considered for transfer to a high-risk </a:t>
            </a:r>
            <a:r>
              <a:rPr lang="en-GB" dirty="0">
                <a:solidFill>
                  <a:srgbClr val="FF0000"/>
                </a:solidFill>
              </a:rPr>
              <a:t>obstetric unit </a:t>
            </a:r>
            <a:r>
              <a:rPr lang="en-GB" dirty="0"/>
              <a:t>before delivery.</a:t>
            </a:r>
          </a:p>
        </p:txBody>
      </p:sp>
    </p:spTree>
    <p:extLst>
      <p:ext uri="{BB962C8B-B14F-4D97-AF65-F5344CB8AC3E}">
        <p14:creationId xmlns:p14="http://schemas.microsoft.com/office/powerpoint/2010/main" val="2290145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3D1F5C-DC2F-84B1-D723-07D4CD2AB064}"/>
              </a:ext>
            </a:extLst>
          </p:cNvPr>
          <p:cNvSpPr>
            <a:spLocks noGrp="1"/>
          </p:cNvSpPr>
          <p:nvPr>
            <p:ph idx="1"/>
          </p:nvPr>
        </p:nvSpPr>
        <p:spPr>
          <a:xfrm>
            <a:off x="1000664" y="2208362"/>
            <a:ext cx="10353136" cy="1006415"/>
          </a:xfrm>
        </p:spPr>
        <p:txBody>
          <a:bodyPr>
            <a:normAutofit/>
          </a:bodyPr>
          <a:lstStyle/>
          <a:p>
            <a:pPr marL="0" indent="0">
              <a:buNone/>
            </a:pPr>
            <a:r>
              <a:rPr lang="en-GB" sz="6000" dirty="0"/>
              <a:t>    Preconception management</a:t>
            </a:r>
          </a:p>
        </p:txBody>
      </p:sp>
    </p:spTree>
    <p:extLst>
      <p:ext uri="{BB962C8B-B14F-4D97-AF65-F5344CB8AC3E}">
        <p14:creationId xmlns:p14="http://schemas.microsoft.com/office/powerpoint/2010/main" val="39828840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A05A5-BCD4-4D40-DBC3-EE6ED64F0B40}"/>
              </a:ext>
            </a:extLst>
          </p:cNvPr>
          <p:cNvSpPr>
            <a:spLocks noGrp="1"/>
          </p:cNvSpPr>
          <p:nvPr>
            <p:ph type="title"/>
          </p:nvPr>
        </p:nvSpPr>
        <p:spPr/>
        <p:txBody>
          <a:bodyPr/>
          <a:lstStyle/>
          <a:p>
            <a:r>
              <a:rPr lang="en-GB" dirty="0"/>
              <a:t>Statement 8</a:t>
            </a:r>
          </a:p>
        </p:txBody>
      </p:sp>
      <p:sp>
        <p:nvSpPr>
          <p:cNvPr id="3" name="Content Placeholder 2">
            <a:extLst>
              <a:ext uri="{FF2B5EF4-FFF2-40B4-BE49-F238E27FC236}">
                <a16:creationId xmlns:a16="http://schemas.microsoft.com/office/drawing/2014/main" id="{3C425D67-1BB4-0400-FF0D-AFC685C8EA28}"/>
              </a:ext>
            </a:extLst>
          </p:cNvPr>
          <p:cNvSpPr>
            <a:spLocks noGrp="1"/>
          </p:cNvSpPr>
          <p:nvPr>
            <p:ph idx="1"/>
          </p:nvPr>
        </p:nvSpPr>
        <p:spPr/>
        <p:txBody>
          <a:bodyPr>
            <a:normAutofit fontScale="85000" lnSpcReduction="20000"/>
          </a:bodyPr>
          <a:lstStyle/>
          <a:p>
            <a:r>
              <a:rPr lang="en-GB" dirty="0"/>
              <a:t> People of </a:t>
            </a:r>
            <a:r>
              <a:rPr lang="en-GB" dirty="0">
                <a:solidFill>
                  <a:srgbClr val="FF0000"/>
                </a:solidFill>
              </a:rPr>
              <a:t>childbearing age with IBD </a:t>
            </a:r>
            <a:r>
              <a:rPr lang="en-GB" dirty="0"/>
              <a:t>should have access to preconception </a:t>
            </a:r>
            <a:r>
              <a:rPr lang="en-GB" dirty="0">
                <a:solidFill>
                  <a:srgbClr val="FF0000"/>
                </a:solidFill>
              </a:rPr>
              <a:t>counselling and education </a:t>
            </a:r>
            <a:r>
              <a:rPr lang="en-GB" dirty="0"/>
              <a:t>with the aim of improving pregnancy-specific IBD knowledge and reducing voluntary childlessness.</a:t>
            </a:r>
          </a:p>
          <a:p>
            <a:r>
              <a:rPr lang="en-GB" dirty="0"/>
              <a:t> Preconception counselling should be initiated by the gastroenterologist in people of childbearing age. </a:t>
            </a:r>
            <a:r>
              <a:rPr lang="en-GB" dirty="0">
                <a:solidFill>
                  <a:srgbClr val="FF0000"/>
                </a:solidFill>
              </a:rPr>
              <a:t>Poor pregnancy–IBD knowledge </a:t>
            </a:r>
            <a:r>
              <a:rPr lang="en-GB" dirty="0"/>
              <a:t>may result in </a:t>
            </a:r>
            <a:r>
              <a:rPr lang="en-GB" dirty="0">
                <a:solidFill>
                  <a:srgbClr val="FF0000"/>
                </a:solidFill>
              </a:rPr>
              <a:t>infertility,</a:t>
            </a:r>
            <a:r>
              <a:rPr lang="en-GB" dirty="0"/>
              <a:t> </a:t>
            </a:r>
            <a:r>
              <a:rPr lang="en-GB" dirty="0">
                <a:solidFill>
                  <a:srgbClr val="FF0000"/>
                </a:solidFill>
              </a:rPr>
              <a:t>medication non-adherence </a:t>
            </a:r>
            <a:r>
              <a:rPr lang="en-GB" dirty="0"/>
              <a:t>and poor pregnancy outcomes.</a:t>
            </a:r>
          </a:p>
          <a:p>
            <a:r>
              <a:rPr lang="en-GB" dirty="0"/>
              <a:t>Preconception Standard antenatal education should include </a:t>
            </a:r>
            <a:r>
              <a:rPr lang="en-GB" dirty="0">
                <a:solidFill>
                  <a:srgbClr val="FF0000"/>
                </a:solidFill>
              </a:rPr>
              <a:t>vaccination </a:t>
            </a:r>
            <a:r>
              <a:rPr lang="en-GB" dirty="0"/>
              <a:t>needs, </a:t>
            </a:r>
            <a:r>
              <a:rPr lang="en-GB" dirty="0">
                <a:solidFill>
                  <a:srgbClr val="FF0000"/>
                </a:solidFill>
              </a:rPr>
              <a:t>folic acid supplementation</a:t>
            </a:r>
            <a:r>
              <a:rPr lang="en-GB" dirty="0"/>
              <a:t>, </a:t>
            </a:r>
            <a:r>
              <a:rPr lang="en-GB" dirty="0">
                <a:solidFill>
                  <a:srgbClr val="FF0000"/>
                </a:solidFill>
              </a:rPr>
              <a:t>smoking and alcohol cessation </a:t>
            </a:r>
            <a:r>
              <a:rPr lang="en-GB" dirty="0"/>
              <a:t>and optimising weight and </a:t>
            </a:r>
            <a:r>
              <a:rPr lang="en-GB" dirty="0">
                <a:solidFill>
                  <a:srgbClr val="FF0000"/>
                </a:solidFill>
              </a:rPr>
              <a:t>nutritional</a:t>
            </a:r>
            <a:r>
              <a:rPr lang="en-GB" dirty="0"/>
              <a:t> status.</a:t>
            </a:r>
          </a:p>
          <a:p>
            <a:r>
              <a:rPr lang="en-GB" dirty="0"/>
              <a:t> COVID-19 and other vaccinations during pregnancy are safe and effective for the new born infants.</a:t>
            </a:r>
          </a:p>
          <a:p>
            <a:r>
              <a:rPr lang="en-GB" dirty="0"/>
              <a:t>Obstetric and/ or </a:t>
            </a:r>
            <a:r>
              <a:rPr lang="en-GB" dirty="0" err="1"/>
              <a:t>maternofetal</a:t>
            </a:r>
            <a:r>
              <a:rPr lang="en-GB" dirty="0"/>
              <a:t> medicine input may be required for women with complex obstetric histories or comorbidities.</a:t>
            </a:r>
          </a:p>
        </p:txBody>
      </p:sp>
    </p:spTree>
    <p:extLst>
      <p:ext uri="{BB962C8B-B14F-4D97-AF65-F5344CB8AC3E}">
        <p14:creationId xmlns:p14="http://schemas.microsoft.com/office/powerpoint/2010/main" val="1137033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D942F6-DFD6-1364-45C8-64E35EC9A77E}"/>
              </a:ext>
            </a:extLst>
          </p:cNvPr>
          <p:cNvSpPr>
            <a:spLocks noGrp="1"/>
          </p:cNvSpPr>
          <p:nvPr>
            <p:ph idx="1"/>
          </p:nvPr>
        </p:nvSpPr>
        <p:spPr>
          <a:xfrm>
            <a:off x="838200" y="3082506"/>
            <a:ext cx="10515600" cy="1443486"/>
          </a:xfrm>
        </p:spPr>
        <p:txBody>
          <a:bodyPr>
            <a:normAutofit/>
          </a:bodyPr>
          <a:lstStyle/>
          <a:p>
            <a:pPr marL="0" indent="0">
              <a:buNone/>
            </a:pPr>
            <a:r>
              <a:rPr lang="en-GB" sz="4400" dirty="0"/>
              <a:t>     Management of IBD before pregnancy</a:t>
            </a:r>
          </a:p>
        </p:txBody>
      </p:sp>
    </p:spTree>
    <p:extLst>
      <p:ext uri="{BB962C8B-B14F-4D97-AF65-F5344CB8AC3E}">
        <p14:creationId xmlns:p14="http://schemas.microsoft.com/office/powerpoint/2010/main" val="31031084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FD783-8A1E-4CA8-0922-734539397D10}"/>
              </a:ext>
            </a:extLst>
          </p:cNvPr>
          <p:cNvSpPr>
            <a:spLocks noGrp="1"/>
          </p:cNvSpPr>
          <p:nvPr>
            <p:ph type="title"/>
          </p:nvPr>
        </p:nvSpPr>
        <p:spPr/>
        <p:txBody>
          <a:bodyPr/>
          <a:lstStyle/>
          <a:p>
            <a:r>
              <a:rPr lang="en-GB" dirty="0"/>
              <a:t>Statement 9</a:t>
            </a:r>
          </a:p>
        </p:txBody>
      </p:sp>
      <p:sp>
        <p:nvSpPr>
          <p:cNvPr id="3" name="Content Placeholder 2">
            <a:extLst>
              <a:ext uri="{FF2B5EF4-FFF2-40B4-BE49-F238E27FC236}">
                <a16:creationId xmlns:a16="http://schemas.microsoft.com/office/drawing/2014/main" id="{3183EC6E-0EA6-2DF0-F679-469D0A75FF51}"/>
              </a:ext>
            </a:extLst>
          </p:cNvPr>
          <p:cNvSpPr>
            <a:spLocks noGrp="1"/>
          </p:cNvSpPr>
          <p:nvPr>
            <p:ph idx="1"/>
          </p:nvPr>
        </p:nvSpPr>
        <p:spPr/>
        <p:txBody>
          <a:bodyPr/>
          <a:lstStyle/>
          <a:p>
            <a:r>
              <a:rPr lang="en-GB" dirty="0"/>
              <a:t> </a:t>
            </a:r>
            <a:r>
              <a:rPr lang="en-GB" dirty="0">
                <a:solidFill>
                  <a:srgbClr val="FF0000"/>
                </a:solidFill>
              </a:rPr>
              <a:t>Folic acid supplementation </a:t>
            </a:r>
            <a:r>
              <a:rPr lang="en-GB" dirty="0"/>
              <a:t>should be commenced at least 1 month prior to conception Folic acid </a:t>
            </a:r>
            <a:r>
              <a:rPr lang="en-GB" dirty="0">
                <a:solidFill>
                  <a:srgbClr val="FF0000"/>
                </a:solidFill>
              </a:rPr>
              <a:t>0.5mg/day </a:t>
            </a:r>
            <a:r>
              <a:rPr lang="en-GB" dirty="0"/>
              <a:t>is recommended from preconception until 12weeks of pregnancy to reduce the risk </a:t>
            </a:r>
            <a:r>
              <a:rPr lang="en-GB" dirty="0">
                <a:solidFill>
                  <a:srgbClr val="FF0000"/>
                </a:solidFill>
              </a:rPr>
              <a:t>of neural tube defects (NTDs).</a:t>
            </a:r>
          </a:p>
          <a:p>
            <a:r>
              <a:rPr lang="en-GB" dirty="0"/>
              <a:t> Women with </a:t>
            </a:r>
            <a:r>
              <a:rPr lang="en-GB" dirty="0">
                <a:solidFill>
                  <a:srgbClr val="FF0000"/>
                </a:solidFill>
              </a:rPr>
              <a:t>small bowel CD</a:t>
            </a:r>
            <a:r>
              <a:rPr lang="en-GB" dirty="0"/>
              <a:t>, </a:t>
            </a:r>
            <a:r>
              <a:rPr lang="en-GB" dirty="0">
                <a:solidFill>
                  <a:srgbClr val="FF0000"/>
                </a:solidFill>
              </a:rPr>
              <a:t>malabsorption o</a:t>
            </a:r>
            <a:r>
              <a:rPr lang="en-GB" dirty="0"/>
              <a:t>r NTD risk factors (such as pre-pregnancy diabetes</a:t>
            </a:r>
            <a:r>
              <a:rPr lang="en-GB" dirty="0">
                <a:solidFill>
                  <a:srgbClr val="FF0000"/>
                </a:solidFill>
              </a:rPr>
              <a:t>, family history of NTDs</a:t>
            </a:r>
            <a:r>
              <a:rPr lang="en-GB" dirty="0"/>
              <a:t>, body mass index (</a:t>
            </a:r>
            <a:r>
              <a:rPr lang="en-GB" dirty="0">
                <a:solidFill>
                  <a:srgbClr val="FF0000"/>
                </a:solidFill>
              </a:rPr>
              <a:t>BMI)&gt;30) </a:t>
            </a:r>
            <a:r>
              <a:rPr lang="en-GB" dirty="0"/>
              <a:t>should take folic acid </a:t>
            </a:r>
            <a:r>
              <a:rPr lang="en-GB" dirty="0">
                <a:solidFill>
                  <a:srgbClr val="FF0000"/>
                </a:solidFill>
              </a:rPr>
              <a:t>5mg/ day. </a:t>
            </a:r>
          </a:p>
          <a:p>
            <a:r>
              <a:rPr lang="en-GB" dirty="0"/>
              <a:t> </a:t>
            </a:r>
            <a:r>
              <a:rPr lang="en-GB" dirty="0">
                <a:solidFill>
                  <a:srgbClr val="FF0000"/>
                </a:solidFill>
              </a:rPr>
              <a:t>Sulfasalazine </a:t>
            </a:r>
            <a:r>
              <a:rPr lang="en-GB" dirty="0"/>
              <a:t>may cause folic acid deficiency through inhibition of dihydrofolate reductase</a:t>
            </a:r>
            <a:r>
              <a:rPr lang="en-GB" dirty="0">
                <a:solidFill>
                  <a:srgbClr val="FF0000"/>
                </a:solidFill>
              </a:rPr>
              <a:t>; 2mg/day </a:t>
            </a:r>
            <a:r>
              <a:rPr lang="en-GB" dirty="0"/>
              <a:t>of folic acid is recommended.</a:t>
            </a:r>
          </a:p>
        </p:txBody>
      </p:sp>
    </p:spTree>
    <p:extLst>
      <p:ext uri="{BB962C8B-B14F-4D97-AF65-F5344CB8AC3E}">
        <p14:creationId xmlns:p14="http://schemas.microsoft.com/office/powerpoint/2010/main" val="2415434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8DF20-8C86-AB50-4942-2A6D93470CCC}"/>
              </a:ext>
            </a:extLst>
          </p:cNvPr>
          <p:cNvSpPr>
            <a:spLocks noGrp="1"/>
          </p:cNvSpPr>
          <p:nvPr>
            <p:ph type="title"/>
          </p:nvPr>
        </p:nvSpPr>
        <p:spPr/>
        <p:txBody>
          <a:bodyPr/>
          <a:lstStyle/>
          <a:p>
            <a:r>
              <a:rPr lang="en-GB" dirty="0"/>
              <a:t>Statement 10</a:t>
            </a:r>
          </a:p>
        </p:txBody>
      </p:sp>
      <p:sp>
        <p:nvSpPr>
          <p:cNvPr id="3" name="Content Placeholder 2">
            <a:extLst>
              <a:ext uri="{FF2B5EF4-FFF2-40B4-BE49-F238E27FC236}">
                <a16:creationId xmlns:a16="http://schemas.microsoft.com/office/drawing/2014/main" id="{CB9B748D-DE4B-BC41-BD93-700843019595}"/>
              </a:ext>
            </a:extLst>
          </p:cNvPr>
          <p:cNvSpPr>
            <a:spLocks noGrp="1"/>
          </p:cNvSpPr>
          <p:nvPr>
            <p:ph idx="1"/>
          </p:nvPr>
        </p:nvSpPr>
        <p:spPr/>
        <p:txBody>
          <a:bodyPr>
            <a:normAutofit fontScale="92500" lnSpcReduction="10000"/>
          </a:bodyPr>
          <a:lstStyle/>
          <a:p>
            <a:r>
              <a:rPr lang="en-GB" dirty="0"/>
              <a:t> </a:t>
            </a:r>
            <a:r>
              <a:rPr lang="en-GB" dirty="0">
                <a:solidFill>
                  <a:srgbClr val="FF0000"/>
                </a:solidFill>
              </a:rPr>
              <a:t>Female patients </a:t>
            </a:r>
            <a:r>
              <a:rPr lang="en-GB" dirty="0"/>
              <a:t>with IBD should cease </a:t>
            </a:r>
            <a:r>
              <a:rPr lang="en-GB" dirty="0">
                <a:solidFill>
                  <a:srgbClr val="FF0000"/>
                </a:solidFill>
              </a:rPr>
              <a:t>methotrexate</a:t>
            </a:r>
            <a:r>
              <a:rPr lang="en-GB" dirty="0"/>
              <a:t> </a:t>
            </a:r>
            <a:r>
              <a:rPr lang="en-GB" dirty="0">
                <a:solidFill>
                  <a:srgbClr val="FF0000"/>
                </a:solidFill>
              </a:rPr>
              <a:t>at least 3 months </a:t>
            </a:r>
            <a:r>
              <a:rPr lang="en-GB" dirty="0"/>
              <a:t>prior to conception and it should not be commenced during pregnancy or breast feeding .</a:t>
            </a:r>
          </a:p>
          <a:p>
            <a:r>
              <a:rPr lang="en-GB" dirty="0"/>
              <a:t>Methotrexate exposure during conception and the first trimester risks </a:t>
            </a:r>
            <a:r>
              <a:rPr lang="en-GB" dirty="0">
                <a:solidFill>
                  <a:srgbClr val="FF0000"/>
                </a:solidFill>
              </a:rPr>
              <a:t>major birth defects (6.6%) </a:t>
            </a:r>
            <a:r>
              <a:rPr lang="en-GB" dirty="0"/>
              <a:t>compared with disease-matched controls (3.6%), and a </a:t>
            </a:r>
            <a:r>
              <a:rPr lang="en-GB" dirty="0">
                <a:solidFill>
                  <a:srgbClr val="FF0000"/>
                </a:solidFill>
              </a:rPr>
              <a:t>40% miscarriage rate</a:t>
            </a:r>
            <a:r>
              <a:rPr lang="en-GB" dirty="0"/>
              <a:t>.</a:t>
            </a:r>
          </a:p>
          <a:p>
            <a:r>
              <a:rPr lang="en-GB" dirty="0"/>
              <a:t>Women taking methotrexate should use </a:t>
            </a:r>
            <a:r>
              <a:rPr lang="en-GB" dirty="0">
                <a:solidFill>
                  <a:srgbClr val="FF0000"/>
                </a:solidFill>
              </a:rPr>
              <a:t>effective contraception </a:t>
            </a:r>
            <a:r>
              <a:rPr lang="en-GB" dirty="0"/>
              <a:t>to avoid pregnancy.</a:t>
            </a:r>
          </a:p>
          <a:p>
            <a:r>
              <a:rPr lang="en-GB" dirty="0"/>
              <a:t> Women who conceive while taking methotrexate should be </a:t>
            </a:r>
            <a:r>
              <a:rPr lang="en-GB" dirty="0">
                <a:solidFill>
                  <a:srgbClr val="FF0000"/>
                </a:solidFill>
              </a:rPr>
              <a:t>referred for urgent counselling to establish </a:t>
            </a:r>
            <a:r>
              <a:rPr lang="en-GB" dirty="0" err="1">
                <a:solidFill>
                  <a:srgbClr val="FF0000"/>
                </a:solidFill>
              </a:rPr>
              <a:t>fetal</a:t>
            </a:r>
            <a:r>
              <a:rPr lang="en-GB" dirty="0">
                <a:solidFill>
                  <a:srgbClr val="FF0000"/>
                </a:solidFill>
              </a:rPr>
              <a:t> risks </a:t>
            </a:r>
            <a:r>
              <a:rPr lang="en-GB" dirty="0"/>
              <a:t>based on timing of exposure.</a:t>
            </a:r>
          </a:p>
          <a:p>
            <a:r>
              <a:rPr lang="en-GB" dirty="0"/>
              <a:t> Methotrexate is </a:t>
            </a:r>
            <a:r>
              <a:rPr lang="en-GB" dirty="0">
                <a:solidFill>
                  <a:srgbClr val="FF0000"/>
                </a:solidFill>
              </a:rPr>
              <a:t>contraindicated while breast feeding</a:t>
            </a:r>
            <a:r>
              <a:rPr lang="en-GB" dirty="0"/>
              <a:t>.</a:t>
            </a:r>
          </a:p>
        </p:txBody>
      </p:sp>
    </p:spTree>
    <p:extLst>
      <p:ext uri="{BB962C8B-B14F-4D97-AF65-F5344CB8AC3E}">
        <p14:creationId xmlns:p14="http://schemas.microsoft.com/office/powerpoint/2010/main" val="3293030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875C6-56B7-4C10-DC67-412BFCF28523}"/>
              </a:ext>
            </a:extLst>
          </p:cNvPr>
          <p:cNvSpPr>
            <a:spLocks noGrp="1"/>
          </p:cNvSpPr>
          <p:nvPr>
            <p:ph type="title"/>
          </p:nvPr>
        </p:nvSpPr>
        <p:spPr/>
        <p:txBody>
          <a:bodyPr/>
          <a:lstStyle/>
          <a:p>
            <a:r>
              <a:rPr lang="en-GB" dirty="0"/>
              <a:t>Statement 11</a:t>
            </a:r>
          </a:p>
        </p:txBody>
      </p:sp>
      <p:sp>
        <p:nvSpPr>
          <p:cNvPr id="3" name="Content Placeholder 2">
            <a:extLst>
              <a:ext uri="{FF2B5EF4-FFF2-40B4-BE49-F238E27FC236}">
                <a16:creationId xmlns:a16="http://schemas.microsoft.com/office/drawing/2014/main" id="{51AB6E25-F807-1BFA-CEEB-6A28FCDFC7D6}"/>
              </a:ext>
            </a:extLst>
          </p:cNvPr>
          <p:cNvSpPr>
            <a:spLocks noGrp="1"/>
          </p:cNvSpPr>
          <p:nvPr>
            <p:ph idx="1"/>
          </p:nvPr>
        </p:nvSpPr>
        <p:spPr/>
        <p:txBody>
          <a:bodyPr>
            <a:normAutofit fontScale="92500" lnSpcReduction="20000"/>
          </a:bodyPr>
          <a:lstStyle/>
          <a:p>
            <a:r>
              <a:rPr lang="en-GB" dirty="0"/>
              <a:t>There are </a:t>
            </a:r>
            <a:r>
              <a:rPr lang="en-GB" dirty="0">
                <a:solidFill>
                  <a:srgbClr val="FF0000"/>
                </a:solidFill>
              </a:rPr>
              <a:t>no </a:t>
            </a:r>
            <a:r>
              <a:rPr lang="en-GB" dirty="0" err="1">
                <a:solidFill>
                  <a:srgbClr val="FF0000"/>
                </a:solidFill>
              </a:rPr>
              <a:t>fetal</a:t>
            </a:r>
            <a:r>
              <a:rPr lang="en-GB" dirty="0">
                <a:solidFill>
                  <a:srgbClr val="FF0000"/>
                </a:solidFill>
              </a:rPr>
              <a:t> safety concerns </a:t>
            </a:r>
            <a:r>
              <a:rPr lang="en-GB" dirty="0"/>
              <a:t>for </a:t>
            </a:r>
            <a:r>
              <a:rPr lang="en-GB" dirty="0">
                <a:solidFill>
                  <a:srgbClr val="FF0000"/>
                </a:solidFill>
              </a:rPr>
              <a:t>male patients </a:t>
            </a:r>
            <a:r>
              <a:rPr lang="en-GB" dirty="0"/>
              <a:t>with IBD taking methotrexate while trying to conceive.</a:t>
            </a:r>
          </a:p>
          <a:p>
            <a:r>
              <a:rPr lang="en-GB" dirty="0"/>
              <a:t> In 284 pregnancies with known paternal methotrexate exposure during or 3months before conception an increased risk of </a:t>
            </a:r>
            <a:r>
              <a:rPr lang="en-GB" dirty="0">
                <a:solidFill>
                  <a:srgbClr val="FF0000"/>
                </a:solidFill>
              </a:rPr>
              <a:t>birth defects</a:t>
            </a:r>
            <a:r>
              <a:rPr lang="en-GB" dirty="0"/>
              <a:t>, </a:t>
            </a:r>
            <a:r>
              <a:rPr lang="en-GB" dirty="0">
                <a:solidFill>
                  <a:srgbClr val="FF0000"/>
                </a:solidFill>
              </a:rPr>
              <a:t>chromosom</a:t>
            </a:r>
            <a:r>
              <a:rPr lang="en-GB" dirty="0"/>
              <a:t>al anomalies or other adverse pregnancy outcomes was </a:t>
            </a:r>
            <a:r>
              <a:rPr lang="en-GB" dirty="0">
                <a:solidFill>
                  <a:srgbClr val="FF0000"/>
                </a:solidFill>
              </a:rPr>
              <a:t>not</a:t>
            </a:r>
            <a:r>
              <a:rPr lang="en-GB" dirty="0"/>
              <a:t> detected.</a:t>
            </a:r>
          </a:p>
          <a:p>
            <a:r>
              <a:rPr lang="en-GB" dirty="0"/>
              <a:t> A prospective study of 113 pregnancies conceived with </a:t>
            </a:r>
            <a:r>
              <a:rPr lang="en-GB" dirty="0">
                <a:solidFill>
                  <a:srgbClr val="FF0000"/>
                </a:solidFill>
              </a:rPr>
              <a:t>low-dose paternal methotrexate was not associated with major birth defects </a:t>
            </a:r>
            <a:r>
              <a:rPr lang="en-GB" dirty="0"/>
              <a:t>(OR=1.02, 95% CI 0.05 to 7.0) or spontaneous abortion (HR=1.19, 95%CI 0.65 to 2.17) vs 412 non-exposed pregnancies.</a:t>
            </a:r>
          </a:p>
          <a:p>
            <a:r>
              <a:rPr lang="en-GB" dirty="0"/>
              <a:t>The previous recommendations of a 3-month paternal </a:t>
            </a:r>
            <a:r>
              <a:rPr lang="en-GB" dirty="0" err="1"/>
              <a:t>methotrexatefree</a:t>
            </a:r>
            <a:r>
              <a:rPr lang="en-GB" dirty="0"/>
              <a:t> interval before conception is not supported. </a:t>
            </a:r>
            <a:r>
              <a:rPr lang="en-GB" dirty="0">
                <a:solidFill>
                  <a:srgbClr val="FF0000"/>
                </a:solidFill>
              </a:rPr>
              <a:t>Cessation of methotrexate may negatively affect their IBD.</a:t>
            </a:r>
          </a:p>
        </p:txBody>
      </p:sp>
    </p:spTree>
    <p:extLst>
      <p:ext uri="{BB962C8B-B14F-4D97-AF65-F5344CB8AC3E}">
        <p14:creationId xmlns:p14="http://schemas.microsoft.com/office/powerpoint/2010/main" val="3760374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349E3-B3EC-E7B4-C9A7-ADA4B88E9FDE}"/>
              </a:ext>
            </a:extLst>
          </p:cNvPr>
          <p:cNvSpPr>
            <a:spLocks noGrp="1"/>
          </p:cNvSpPr>
          <p:nvPr>
            <p:ph type="title"/>
          </p:nvPr>
        </p:nvSpPr>
        <p:spPr/>
        <p:txBody>
          <a:bodyPr/>
          <a:lstStyle/>
          <a:p>
            <a:r>
              <a:rPr lang="en-GB" dirty="0"/>
              <a:t>Statement 12</a:t>
            </a:r>
          </a:p>
        </p:txBody>
      </p:sp>
      <p:sp>
        <p:nvSpPr>
          <p:cNvPr id="3" name="Content Placeholder 2">
            <a:extLst>
              <a:ext uri="{FF2B5EF4-FFF2-40B4-BE49-F238E27FC236}">
                <a16:creationId xmlns:a16="http://schemas.microsoft.com/office/drawing/2014/main" id="{9F62E25F-6ADC-562C-FC26-B65120A554AE}"/>
              </a:ext>
            </a:extLst>
          </p:cNvPr>
          <p:cNvSpPr>
            <a:spLocks noGrp="1"/>
          </p:cNvSpPr>
          <p:nvPr>
            <p:ph idx="1"/>
          </p:nvPr>
        </p:nvSpPr>
        <p:spPr/>
        <p:txBody>
          <a:bodyPr>
            <a:normAutofit fontScale="92500"/>
          </a:bodyPr>
          <a:lstStyle/>
          <a:p>
            <a:r>
              <a:rPr lang="en-GB" dirty="0"/>
              <a:t> </a:t>
            </a:r>
            <a:r>
              <a:rPr lang="en-GB" dirty="0">
                <a:solidFill>
                  <a:srgbClr val="FF0000"/>
                </a:solidFill>
              </a:rPr>
              <a:t>Male patients </a:t>
            </a:r>
            <a:r>
              <a:rPr lang="en-GB" dirty="0"/>
              <a:t>with IBD should cease methotrexate </a:t>
            </a:r>
            <a:r>
              <a:rPr lang="en-GB" dirty="0">
                <a:solidFill>
                  <a:srgbClr val="FF0000"/>
                </a:solidFill>
              </a:rPr>
              <a:t>if unable to conceive</a:t>
            </a:r>
            <a:r>
              <a:rPr lang="en-GB" dirty="0"/>
              <a:t>.</a:t>
            </a:r>
          </a:p>
          <a:p>
            <a:r>
              <a:rPr lang="en-GB" dirty="0"/>
              <a:t> Methotrexate may cause </a:t>
            </a:r>
            <a:r>
              <a:rPr lang="en-GB" dirty="0">
                <a:solidFill>
                  <a:srgbClr val="FF0000"/>
                </a:solidFill>
              </a:rPr>
              <a:t>a transient reduction in sperm concentration </a:t>
            </a:r>
            <a:r>
              <a:rPr lang="en-GB" dirty="0"/>
              <a:t>and may affect sperm </a:t>
            </a:r>
            <a:r>
              <a:rPr lang="en-GB" dirty="0">
                <a:solidFill>
                  <a:srgbClr val="FF0000"/>
                </a:solidFill>
              </a:rPr>
              <a:t>DNA integrity.</a:t>
            </a:r>
          </a:p>
          <a:p>
            <a:r>
              <a:rPr lang="en-GB" dirty="0"/>
              <a:t> Methotrexate has variable effects on human sperm quality. Methotrexate  induced oligospermia reverses within 3months of cessation.</a:t>
            </a:r>
          </a:p>
          <a:p>
            <a:r>
              <a:rPr lang="en-GB" dirty="0"/>
              <a:t> </a:t>
            </a:r>
            <a:r>
              <a:rPr lang="en-GB" dirty="0">
                <a:solidFill>
                  <a:srgbClr val="FF0000"/>
                </a:solidFill>
              </a:rPr>
              <a:t>Stopping methotrexate </a:t>
            </a:r>
            <a:r>
              <a:rPr lang="en-GB" dirty="0"/>
              <a:t>in men </a:t>
            </a:r>
            <a:r>
              <a:rPr lang="en-GB" dirty="0">
                <a:solidFill>
                  <a:srgbClr val="FF0000"/>
                </a:solidFill>
              </a:rPr>
              <a:t>having difficulties conceiving </a:t>
            </a:r>
            <a:r>
              <a:rPr lang="en-GB" dirty="0"/>
              <a:t>may be appropriate, but other causes of infertility should be investigated.</a:t>
            </a:r>
          </a:p>
          <a:p>
            <a:r>
              <a:rPr lang="en-GB" dirty="0"/>
              <a:t>Similarly, </a:t>
            </a:r>
            <a:r>
              <a:rPr lang="en-GB" dirty="0">
                <a:solidFill>
                  <a:srgbClr val="FF0000"/>
                </a:solidFill>
              </a:rPr>
              <a:t>sulfasalazine should also be ceased 3months before conception </a:t>
            </a:r>
            <a:r>
              <a:rPr lang="en-GB" dirty="0"/>
              <a:t>in men due to reversible </a:t>
            </a:r>
            <a:r>
              <a:rPr lang="en-GB" dirty="0">
                <a:solidFill>
                  <a:srgbClr val="FF0000"/>
                </a:solidFill>
              </a:rPr>
              <a:t>oligospermia and impaired sperm motility</a:t>
            </a:r>
            <a:r>
              <a:rPr lang="en-GB" dirty="0"/>
              <a:t>.</a:t>
            </a:r>
          </a:p>
        </p:txBody>
      </p:sp>
    </p:spTree>
    <p:extLst>
      <p:ext uri="{BB962C8B-B14F-4D97-AF65-F5344CB8AC3E}">
        <p14:creationId xmlns:p14="http://schemas.microsoft.com/office/powerpoint/2010/main" val="1791466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B7FE3-DEA0-35A5-4022-B7DBBBFDA784}"/>
              </a:ext>
            </a:extLst>
          </p:cNvPr>
          <p:cNvSpPr>
            <a:spLocks noGrp="1"/>
          </p:cNvSpPr>
          <p:nvPr>
            <p:ph type="title"/>
          </p:nvPr>
        </p:nvSpPr>
        <p:spPr/>
        <p:txBody>
          <a:bodyPr/>
          <a:lstStyle/>
          <a:p>
            <a:r>
              <a:rPr lang="en-GB" dirty="0"/>
              <a:t>Statement 13</a:t>
            </a:r>
          </a:p>
        </p:txBody>
      </p:sp>
      <p:sp>
        <p:nvSpPr>
          <p:cNvPr id="3" name="Content Placeholder 2">
            <a:extLst>
              <a:ext uri="{FF2B5EF4-FFF2-40B4-BE49-F238E27FC236}">
                <a16:creationId xmlns:a16="http://schemas.microsoft.com/office/drawing/2014/main" id="{0F28A15F-B675-9142-893D-D297DBF0E6B1}"/>
              </a:ext>
            </a:extLst>
          </p:cNvPr>
          <p:cNvSpPr>
            <a:spLocks noGrp="1"/>
          </p:cNvSpPr>
          <p:nvPr>
            <p:ph idx="1"/>
          </p:nvPr>
        </p:nvSpPr>
        <p:spPr/>
        <p:txBody>
          <a:bodyPr/>
          <a:lstStyle/>
          <a:p>
            <a:r>
              <a:rPr lang="en-GB" dirty="0"/>
              <a:t> </a:t>
            </a:r>
            <a:r>
              <a:rPr lang="en-GB" dirty="0">
                <a:solidFill>
                  <a:srgbClr val="FF0000"/>
                </a:solidFill>
              </a:rPr>
              <a:t>Tofacitinib</a:t>
            </a:r>
            <a:r>
              <a:rPr lang="en-GB" dirty="0"/>
              <a:t> should be ceased or changed to an alternative therapy in women </a:t>
            </a:r>
            <a:r>
              <a:rPr lang="en-GB" dirty="0">
                <a:solidFill>
                  <a:srgbClr val="FF0000"/>
                </a:solidFill>
              </a:rPr>
              <a:t>prior to conception </a:t>
            </a:r>
            <a:r>
              <a:rPr lang="en-GB" dirty="0"/>
              <a:t>and should not be commenced during pregnancy.</a:t>
            </a:r>
          </a:p>
          <a:p>
            <a:r>
              <a:rPr lang="en-GB" dirty="0"/>
              <a:t>The use of tofacitinib when planning a </a:t>
            </a:r>
            <a:r>
              <a:rPr lang="en-GB" dirty="0">
                <a:solidFill>
                  <a:srgbClr val="FF0000"/>
                </a:solidFill>
              </a:rPr>
              <a:t>pregnancy, during pregnancy or during lactation is discouraged. </a:t>
            </a:r>
          </a:p>
          <a:p>
            <a:r>
              <a:rPr lang="en-GB" dirty="0"/>
              <a:t>Animal data, although </a:t>
            </a:r>
            <a:r>
              <a:rPr lang="en-GB" dirty="0">
                <a:solidFill>
                  <a:srgbClr val="FF0000"/>
                </a:solidFill>
              </a:rPr>
              <a:t>in high doses</a:t>
            </a:r>
            <a:r>
              <a:rPr lang="en-GB" dirty="0"/>
              <a:t>, demonstrate feticidal and </a:t>
            </a:r>
            <a:r>
              <a:rPr lang="en-GB" dirty="0">
                <a:solidFill>
                  <a:srgbClr val="FF0000"/>
                </a:solidFill>
              </a:rPr>
              <a:t>teratogenic effects</a:t>
            </a:r>
            <a:r>
              <a:rPr lang="en-GB" dirty="0"/>
              <a:t>.</a:t>
            </a:r>
          </a:p>
          <a:p>
            <a:r>
              <a:rPr lang="en-GB" dirty="0">
                <a:solidFill>
                  <a:srgbClr val="FF0000"/>
                </a:solidFill>
              </a:rPr>
              <a:t>Post-implantation loss</a:t>
            </a:r>
            <a:r>
              <a:rPr lang="en-GB" dirty="0"/>
              <a:t>, </a:t>
            </a:r>
            <a:r>
              <a:rPr lang="en-GB" dirty="0">
                <a:solidFill>
                  <a:srgbClr val="FF0000"/>
                </a:solidFill>
              </a:rPr>
              <a:t>decreased viable </a:t>
            </a:r>
            <a:r>
              <a:rPr lang="en-GB" dirty="0" err="1">
                <a:solidFill>
                  <a:srgbClr val="FF0000"/>
                </a:solidFill>
              </a:rPr>
              <a:t>fetuses</a:t>
            </a:r>
            <a:r>
              <a:rPr lang="en-GB" dirty="0">
                <a:solidFill>
                  <a:srgbClr val="FF0000"/>
                </a:solidFill>
              </a:rPr>
              <a:t> </a:t>
            </a:r>
            <a:r>
              <a:rPr lang="en-GB" dirty="0"/>
              <a:t>and decreased mean </a:t>
            </a:r>
            <a:r>
              <a:rPr lang="en-GB" dirty="0" err="1"/>
              <a:t>fetal</a:t>
            </a:r>
            <a:r>
              <a:rPr lang="en-GB" dirty="0"/>
              <a:t> body weight were reported.</a:t>
            </a:r>
          </a:p>
        </p:txBody>
      </p:sp>
    </p:spTree>
    <p:extLst>
      <p:ext uri="{BB962C8B-B14F-4D97-AF65-F5344CB8AC3E}">
        <p14:creationId xmlns:p14="http://schemas.microsoft.com/office/powerpoint/2010/main" val="1793041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93E34E0-4A3C-9D6C-D926-A735BC58AA48}"/>
              </a:ext>
            </a:extLst>
          </p:cNvPr>
          <p:cNvSpPr>
            <a:spLocks noGrp="1"/>
          </p:cNvSpPr>
          <p:nvPr>
            <p:ph idx="1"/>
          </p:nvPr>
        </p:nvSpPr>
        <p:spPr/>
        <p:txBody>
          <a:bodyPr>
            <a:normAutofit/>
          </a:bodyPr>
          <a:lstStyle/>
          <a:p>
            <a:r>
              <a:rPr lang="en-GB" dirty="0"/>
              <a:t>Because pregnancy outcomes tend to be worse in women with inflammatory bowel disease (IBD) than in those without, we aimed to update consensus statements that guide the clinical management of pregnancy in patients with IBD. </a:t>
            </a:r>
          </a:p>
          <a:p>
            <a:endParaRPr lang="en-GB" dirty="0"/>
          </a:p>
        </p:txBody>
      </p:sp>
    </p:spTree>
    <p:extLst>
      <p:ext uri="{BB962C8B-B14F-4D97-AF65-F5344CB8AC3E}">
        <p14:creationId xmlns:p14="http://schemas.microsoft.com/office/powerpoint/2010/main" val="13552390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2C30E-D13A-8591-DA57-02EE7F14F4C3}"/>
              </a:ext>
            </a:extLst>
          </p:cNvPr>
          <p:cNvSpPr>
            <a:spLocks noGrp="1"/>
          </p:cNvSpPr>
          <p:nvPr>
            <p:ph type="title"/>
          </p:nvPr>
        </p:nvSpPr>
        <p:spPr/>
        <p:txBody>
          <a:bodyPr/>
          <a:lstStyle/>
          <a:p>
            <a:r>
              <a:rPr lang="en-GB" dirty="0"/>
              <a:t>Statement 15:</a:t>
            </a:r>
          </a:p>
        </p:txBody>
      </p:sp>
      <p:sp>
        <p:nvSpPr>
          <p:cNvPr id="3" name="Content Placeholder 2">
            <a:extLst>
              <a:ext uri="{FF2B5EF4-FFF2-40B4-BE49-F238E27FC236}">
                <a16:creationId xmlns:a16="http://schemas.microsoft.com/office/drawing/2014/main" id="{BB079C00-9ED5-DF74-5C69-3F086DBDE48F}"/>
              </a:ext>
            </a:extLst>
          </p:cNvPr>
          <p:cNvSpPr>
            <a:spLocks noGrp="1"/>
          </p:cNvSpPr>
          <p:nvPr>
            <p:ph idx="1"/>
          </p:nvPr>
        </p:nvSpPr>
        <p:spPr/>
        <p:txBody>
          <a:bodyPr/>
          <a:lstStyle/>
          <a:p>
            <a:r>
              <a:rPr lang="en-GB" dirty="0">
                <a:solidFill>
                  <a:srgbClr val="FF0000"/>
                </a:solidFill>
              </a:rPr>
              <a:t>Allopurinol</a:t>
            </a:r>
            <a:r>
              <a:rPr lang="en-GB" dirty="0"/>
              <a:t> should be ceased prior to conception and not started during pregnancy. Allopurinol-induced teratogenicity is reported in animal studies. </a:t>
            </a:r>
          </a:p>
          <a:p>
            <a:r>
              <a:rPr lang="en-GB" dirty="0"/>
              <a:t>A review of 53 infants exposed to allopurinol, highlighted </a:t>
            </a:r>
            <a:r>
              <a:rPr lang="en-GB" dirty="0">
                <a:solidFill>
                  <a:srgbClr val="FF0000"/>
                </a:solidFill>
              </a:rPr>
              <a:t>two cases with similar major congenital malformations.</a:t>
            </a:r>
          </a:p>
          <a:p>
            <a:r>
              <a:rPr lang="en-GB" dirty="0"/>
              <a:t> Alternative strategies include split </a:t>
            </a:r>
            <a:r>
              <a:rPr lang="en-GB" dirty="0" err="1"/>
              <a:t>dosingor</a:t>
            </a:r>
            <a:r>
              <a:rPr lang="en-GB" dirty="0"/>
              <a:t> switching to tioguanine, which reduce shunting of thiopurine metabolites. </a:t>
            </a:r>
          </a:p>
          <a:p>
            <a:r>
              <a:rPr lang="en-GB" dirty="0"/>
              <a:t>Patients switching treatments should ensure their IBD is in remission before conception</a:t>
            </a:r>
          </a:p>
        </p:txBody>
      </p:sp>
    </p:spTree>
    <p:extLst>
      <p:ext uri="{BB962C8B-B14F-4D97-AF65-F5344CB8AC3E}">
        <p14:creationId xmlns:p14="http://schemas.microsoft.com/office/powerpoint/2010/main" val="42621536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67ED55-CBC2-9B8C-526C-9512B77EE676}"/>
              </a:ext>
            </a:extLst>
          </p:cNvPr>
          <p:cNvSpPr>
            <a:spLocks noGrp="1"/>
          </p:cNvSpPr>
          <p:nvPr>
            <p:ph idx="1"/>
          </p:nvPr>
        </p:nvSpPr>
        <p:spPr>
          <a:xfrm>
            <a:off x="1012166" y="3024995"/>
            <a:ext cx="10341634" cy="1495247"/>
          </a:xfrm>
        </p:spPr>
        <p:txBody>
          <a:bodyPr>
            <a:normAutofit/>
          </a:bodyPr>
          <a:lstStyle/>
          <a:p>
            <a:pPr marL="0" indent="0">
              <a:buNone/>
            </a:pPr>
            <a:r>
              <a:rPr lang="en-GB" sz="4400" dirty="0"/>
              <a:t>     Management of IBD during pregnancy</a:t>
            </a:r>
          </a:p>
        </p:txBody>
      </p:sp>
    </p:spTree>
    <p:extLst>
      <p:ext uri="{BB962C8B-B14F-4D97-AF65-F5344CB8AC3E}">
        <p14:creationId xmlns:p14="http://schemas.microsoft.com/office/powerpoint/2010/main" val="10091252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B81E5-9CD8-D5C3-33B4-FAB9D928924C}"/>
              </a:ext>
            </a:extLst>
          </p:cNvPr>
          <p:cNvSpPr>
            <a:spLocks noGrp="1"/>
          </p:cNvSpPr>
          <p:nvPr>
            <p:ph type="title"/>
          </p:nvPr>
        </p:nvSpPr>
        <p:spPr/>
        <p:txBody>
          <a:bodyPr/>
          <a:lstStyle/>
          <a:p>
            <a:r>
              <a:rPr lang="en-GB" dirty="0"/>
              <a:t>Statement 16:</a:t>
            </a:r>
          </a:p>
        </p:txBody>
      </p:sp>
      <p:sp>
        <p:nvSpPr>
          <p:cNvPr id="3" name="Content Placeholder 2">
            <a:extLst>
              <a:ext uri="{FF2B5EF4-FFF2-40B4-BE49-F238E27FC236}">
                <a16:creationId xmlns:a16="http://schemas.microsoft.com/office/drawing/2014/main" id="{BB9AE527-6549-AAF4-9876-1B88FB239BEC}"/>
              </a:ext>
            </a:extLst>
          </p:cNvPr>
          <p:cNvSpPr>
            <a:spLocks noGrp="1"/>
          </p:cNvSpPr>
          <p:nvPr>
            <p:ph idx="1"/>
          </p:nvPr>
        </p:nvSpPr>
        <p:spPr/>
        <p:txBody>
          <a:bodyPr/>
          <a:lstStyle/>
          <a:p>
            <a:r>
              <a:rPr lang="en-GB" dirty="0"/>
              <a:t> </a:t>
            </a:r>
            <a:r>
              <a:rPr lang="en-GB" dirty="0">
                <a:solidFill>
                  <a:srgbClr val="FF0000"/>
                </a:solidFill>
              </a:rPr>
              <a:t>Oral and rectal </a:t>
            </a:r>
            <a:r>
              <a:rPr lang="en-GB" dirty="0" err="1">
                <a:solidFill>
                  <a:srgbClr val="FF0000"/>
                </a:solidFill>
              </a:rPr>
              <a:t>mesalazines</a:t>
            </a:r>
            <a:r>
              <a:rPr lang="en-GB" dirty="0">
                <a:solidFill>
                  <a:srgbClr val="FF0000"/>
                </a:solidFill>
              </a:rPr>
              <a:t> </a:t>
            </a:r>
            <a:r>
              <a:rPr lang="en-GB" dirty="0"/>
              <a:t>can be continued throughout pregnancy.</a:t>
            </a:r>
          </a:p>
          <a:p>
            <a:r>
              <a:rPr lang="en-GB" dirty="0"/>
              <a:t> </a:t>
            </a:r>
            <a:r>
              <a:rPr lang="en-GB" dirty="0" err="1">
                <a:solidFill>
                  <a:srgbClr val="FF0000"/>
                </a:solidFill>
              </a:rPr>
              <a:t>Mesalazine</a:t>
            </a:r>
            <a:r>
              <a:rPr lang="en-GB" dirty="0">
                <a:solidFill>
                  <a:srgbClr val="FF0000"/>
                </a:solidFill>
              </a:rPr>
              <a:t> is not associated </a:t>
            </a:r>
            <a:r>
              <a:rPr lang="en-GB" dirty="0"/>
              <a:t>with an increased risk of congenital abnormalities, preterm delivery, spontaneous abortion or stillbirth.</a:t>
            </a:r>
          </a:p>
          <a:p>
            <a:r>
              <a:rPr lang="en-GB" dirty="0"/>
              <a:t> </a:t>
            </a:r>
            <a:r>
              <a:rPr lang="en-GB" dirty="0">
                <a:solidFill>
                  <a:srgbClr val="FF0000"/>
                </a:solidFill>
              </a:rPr>
              <a:t>Sulfasalazine</a:t>
            </a:r>
            <a:r>
              <a:rPr lang="en-GB" dirty="0"/>
              <a:t> formulations may reduce absorption and metabolism of folic acid and </a:t>
            </a:r>
            <a:r>
              <a:rPr lang="en-GB" dirty="0">
                <a:solidFill>
                  <a:srgbClr val="FF0000"/>
                </a:solidFill>
              </a:rPr>
              <a:t>require folic acid supplementation</a:t>
            </a:r>
            <a:r>
              <a:rPr lang="en-GB" dirty="0"/>
              <a:t>.</a:t>
            </a:r>
          </a:p>
        </p:txBody>
      </p:sp>
    </p:spTree>
    <p:extLst>
      <p:ext uri="{BB962C8B-B14F-4D97-AF65-F5344CB8AC3E}">
        <p14:creationId xmlns:p14="http://schemas.microsoft.com/office/powerpoint/2010/main" val="25674503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459CC-3676-E75C-A520-FF206B5FF7E5}"/>
              </a:ext>
            </a:extLst>
          </p:cNvPr>
          <p:cNvSpPr>
            <a:spLocks noGrp="1"/>
          </p:cNvSpPr>
          <p:nvPr>
            <p:ph type="title"/>
          </p:nvPr>
        </p:nvSpPr>
        <p:spPr/>
        <p:txBody>
          <a:bodyPr/>
          <a:lstStyle/>
          <a:p>
            <a:r>
              <a:rPr lang="en-GB" dirty="0"/>
              <a:t>Statement 17:</a:t>
            </a:r>
          </a:p>
        </p:txBody>
      </p:sp>
      <p:sp>
        <p:nvSpPr>
          <p:cNvPr id="3" name="Content Placeholder 2">
            <a:extLst>
              <a:ext uri="{FF2B5EF4-FFF2-40B4-BE49-F238E27FC236}">
                <a16:creationId xmlns:a16="http://schemas.microsoft.com/office/drawing/2014/main" id="{C5110BA1-3DEB-5C3F-B74F-E29B0FCDC012}"/>
              </a:ext>
            </a:extLst>
          </p:cNvPr>
          <p:cNvSpPr>
            <a:spLocks noGrp="1"/>
          </p:cNvSpPr>
          <p:nvPr>
            <p:ph idx="1"/>
          </p:nvPr>
        </p:nvSpPr>
        <p:spPr/>
        <p:txBody>
          <a:bodyPr>
            <a:normAutofit fontScale="92500" lnSpcReduction="10000"/>
          </a:bodyPr>
          <a:lstStyle/>
          <a:p>
            <a:r>
              <a:rPr lang="en-GB" dirty="0">
                <a:solidFill>
                  <a:srgbClr val="FF0000"/>
                </a:solidFill>
              </a:rPr>
              <a:t>Azathioprine and mercaptopurine </a:t>
            </a:r>
            <a:r>
              <a:rPr lang="en-GB" dirty="0"/>
              <a:t>can be </a:t>
            </a:r>
            <a:r>
              <a:rPr lang="en-GB" dirty="0">
                <a:solidFill>
                  <a:srgbClr val="FF0000"/>
                </a:solidFill>
              </a:rPr>
              <a:t>continued</a:t>
            </a:r>
            <a:r>
              <a:rPr lang="en-GB" dirty="0"/>
              <a:t> throughout pregnancy .</a:t>
            </a:r>
          </a:p>
          <a:p>
            <a:r>
              <a:rPr lang="en-GB" dirty="0"/>
              <a:t>Azathioprine and mercaptopurine are not associated with an increased risk of congenital abnormalities or </a:t>
            </a:r>
            <a:r>
              <a:rPr lang="en-GB" dirty="0" err="1"/>
              <a:t>maternofetal</a:t>
            </a:r>
            <a:r>
              <a:rPr lang="en-GB" dirty="0"/>
              <a:t> adverse outcomes. </a:t>
            </a:r>
          </a:p>
          <a:p>
            <a:r>
              <a:rPr lang="en-GB" dirty="0"/>
              <a:t>There are </a:t>
            </a:r>
            <a:r>
              <a:rPr lang="en-GB" dirty="0">
                <a:solidFill>
                  <a:srgbClr val="FF0000"/>
                </a:solidFill>
              </a:rPr>
              <a:t>no long-term adverse effects </a:t>
            </a:r>
            <a:r>
              <a:rPr lang="en-GB" dirty="0"/>
              <a:t>on child development or immune function. </a:t>
            </a:r>
          </a:p>
          <a:p>
            <a:r>
              <a:rPr lang="en-GB" dirty="0"/>
              <a:t>We recommend continuation of these agents throughout pregnancy to maintain disease remission.</a:t>
            </a:r>
          </a:p>
          <a:p>
            <a:r>
              <a:rPr lang="en-GB" dirty="0"/>
              <a:t> The authors recommend that these agents </a:t>
            </a:r>
            <a:r>
              <a:rPr lang="en-GB" dirty="0">
                <a:solidFill>
                  <a:srgbClr val="FF0000"/>
                </a:solidFill>
              </a:rPr>
              <a:t>are not commenced </a:t>
            </a:r>
            <a:r>
              <a:rPr lang="en-GB" dirty="0"/>
              <a:t>during pregnancy owing </a:t>
            </a:r>
            <a:r>
              <a:rPr lang="en-GB" dirty="0">
                <a:solidFill>
                  <a:srgbClr val="FF0000"/>
                </a:solidFill>
              </a:rPr>
              <a:t>to their slow onset of action </a:t>
            </a:r>
            <a:r>
              <a:rPr lang="en-GB" dirty="0"/>
              <a:t>and the risk of serious adverse events, such </a:t>
            </a:r>
            <a:r>
              <a:rPr lang="en-GB" dirty="0">
                <a:solidFill>
                  <a:srgbClr val="FF0000"/>
                </a:solidFill>
              </a:rPr>
              <a:t>as pancreatitis</a:t>
            </a:r>
            <a:r>
              <a:rPr lang="en-GB" dirty="0"/>
              <a:t>.</a:t>
            </a:r>
          </a:p>
        </p:txBody>
      </p:sp>
    </p:spTree>
    <p:extLst>
      <p:ext uri="{BB962C8B-B14F-4D97-AF65-F5344CB8AC3E}">
        <p14:creationId xmlns:p14="http://schemas.microsoft.com/office/powerpoint/2010/main" val="25140513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0DD85-9758-30D0-7817-0E987947EE4A}"/>
              </a:ext>
            </a:extLst>
          </p:cNvPr>
          <p:cNvSpPr>
            <a:spLocks noGrp="1"/>
          </p:cNvSpPr>
          <p:nvPr>
            <p:ph type="title"/>
          </p:nvPr>
        </p:nvSpPr>
        <p:spPr/>
        <p:txBody>
          <a:bodyPr/>
          <a:lstStyle/>
          <a:p>
            <a:r>
              <a:rPr lang="en-GB" dirty="0"/>
              <a:t>Statement 19:</a:t>
            </a:r>
          </a:p>
        </p:txBody>
      </p:sp>
      <p:sp>
        <p:nvSpPr>
          <p:cNvPr id="3" name="Content Placeholder 2">
            <a:extLst>
              <a:ext uri="{FF2B5EF4-FFF2-40B4-BE49-F238E27FC236}">
                <a16:creationId xmlns:a16="http://schemas.microsoft.com/office/drawing/2014/main" id="{5E3419E9-70D7-26CE-82B3-CD5426CA6044}"/>
              </a:ext>
            </a:extLst>
          </p:cNvPr>
          <p:cNvSpPr>
            <a:spLocks noGrp="1"/>
          </p:cNvSpPr>
          <p:nvPr>
            <p:ph idx="1"/>
          </p:nvPr>
        </p:nvSpPr>
        <p:spPr/>
        <p:txBody>
          <a:bodyPr/>
          <a:lstStyle/>
          <a:p>
            <a:r>
              <a:rPr lang="en-GB" dirty="0">
                <a:solidFill>
                  <a:srgbClr val="FF0000"/>
                </a:solidFill>
              </a:rPr>
              <a:t>Anti-TNF-α </a:t>
            </a:r>
            <a:r>
              <a:rPr lang="en-GB" dirty="0"/>
              <a:t>agents can be initiated or continued throughout pregnancy .Meta-analyses support the safety of </a:t>
            </a:r>
            <a:r>
              <a:rPr lang="en-GB" dirty="0">
                <a:solidFill>
                  <a:srgbClr val="FF0000"/>
                </a:solidFill>
              </a:rPr>
              <a:t>infliximab, adalimumab and certolizumab during pregnancy.</a:t>
            </a:r>
            <a:r>
              <a:rPr lang="en-GB" dirty="0"/>
              <a:t> </a:t>
            </a:r>
          </a:p>
          <a:p>
            <a:r>
              <a:rPr lang="en-GB" dirty="0"/>
              <a:t>Certolizumab does not cross the placenta owing to </a:t>
            </a:r>
            <a:r>
              <a:rPr lang="en-GB" dirty="0" err="1"/>
              <a:t>pegylation</a:t>
            </a:r>
            <a:r>
              <a:rPr lang="en-GB" dirty="0"/>
              <a:t>. No increased risk of congenital abnormalities, preterm birth, spontaneous abortion or low birth weight have been identified.</a:t>
            </a:r>
          </a:p>
          <a:p>
            <a:r>
              <a:rPr lang="en-GB" dirty="0"/>
              <a:t> Anti-TNF exposure in utero does not increase the risk of abnormal growth, psychomotor development, immune function or malignancy in infants.</a:t>
            </a:r>
          </a:p>
        </p:txBody>
      </p:sp>
    </p:spTree>
    <p:extLst>
      <p:ext uri="{BB962C8B-B14F-4D97-AF65-F5344CB8AC3E}">
        <p14:creationId xmlns:p14="http://schemas.microsoft.com/office/powerpoint/2010/main" val="2677596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D8F3C-99A7-3E44-2B86-CA4051A5975A}"/>
              </a:ext>
            </a:extLst>
          </p:cNvPr>
          <p:cNvSpPr>
            <a:spLocks noGrp="1"/>
          </p:cNvSpPr>
          <p:nvPr>
            <p:ph type="title"/>
          </p:nvPr>
        </p:nvSpPr>
        <p:spPr/>
        <p:txBody>
          <a:bodyPr/>
          <a:lstStyle/>
          <a:p>
            <a:r>
              <a:rPr lang="en-GB" dirty="0"/>
              <a:t>statement 20:</a:t>
            </a:r>
          </a:p>
        </p:txBody>
      </p:sp>
      <p:sp>
        <p:nvSpPr>
          <p:cNvPr id="3" name="Content Placeholder 2">
            <a:extLst>
              <a:ext uri="{FF2B5EF4-FFF2-40B4-BE49-F238E27FC236}">
                <a16:creationId xmlns:a16="http://schemas.microsoft.com/office/drawing/2014/main" id="{560F137C-8046-B8AD-5FD6-D153FDBFDBAB}"/>
              </a:ext>
            </a:extLst>
          </p:cNvPr>
          <p:cNvSpPr>
            <a:spLocks noGrp="1"/>
          </p:cNvSpPr>
          <p:nvPr>
            <p:ph idx="1"/>
          </p:nvPr>
        </p:nvSpPr>
        <p:spPr/>
        <p:txBody>
          <a:bodyPr>
            <a:normAutofit fontScale="92500" lnSpcReduction="10000"/>
          </a:bodyPr>
          <a:lstStyle/>
          <a:p>
            <a:r>
              <a:rPr lang="en-GB" dirty="0"/>
              <a:t>Anti-TNF-α agents can be </a:t>
            </a:r>
            <a:r>
              <a:rPr lang="en-GB" dirty="0">
                <a:solidFill>
                  <a:srgbClr val="FF0000"/>
                </a:solidFill>
              </a:rPr>
              <a:t>continued</a:t>
            </a:r>
            <a:r>
              <a:rPr lang="en-GB" dirty="0"/>
              <a:t> uninterrupted throughout the </a:t>
            </a:r>
            <a:r>
              <a:rPr lang="en-GB" dirty="0">
                <a:solidFill>
                  <a:srgbClr val="FF0000"/>
                </a:solidFill>
              </a:rPr>
              <a:t>third trimester,</a:t>
            </a:r>
            <a:r>
              <a:rPr lang="en-GB" dirty="0"/>
              <a:t> with </a:t>
            </a:r>
            <a:r>
              <a:rPr lang="en-GB" dirty="0">
                <a:solidFill>
                  <a:srgbClr val="FF0000"/>
                </a:solidFill>
              </a:rPr>
              <a:t>premature cessation </a:t>
            </a:r>
            <a:r>
              <a:rPr lang="en-GB" dirty="0"/>
              <a:t>being associated with an increased risk of </a:t>
            </a:r>
            <a:r>
              <a:rPr lang="en-GB" dirty="0">
                <a:solidFill>
                  <a:srgbClr val="FF0000"/>
                </a:solidFill>
              </a:rPr>
              <a:t>disease flare </a:t>
            </a:r>
            <a:r>
              <a:rPr lang="en-GB" dirty="0"/>
              <a:t>.</a:t>
            </a:r>
          </a:p>
          <a:p>
            <a:r>
              <a:rPr lang="en-GB" dirty="0"/>
              <a:t>Continuation of anti-TNF agents during the third trimester </a:t>
            </a:r>
            <a:r>
              <a:rPr lang="en-GB" dirty="0">
                <a:solidFill>
                  <a:srgbClr val="FF0000"/>
                </a:solidFill>
              </a:rPr>
              <a:t>is not </a:t>
            </a:r>
            <a:r>
              <a:rPr lang="en-GB" dirty="0"/>
              <a:t>associated with an increased risk of </a:t>
            </a:r>
            <a:r>
              <a:rPr lang="en-GB" dirty="0" err="1"/>
              <a:t>maternofetal</a:t>
            </a:r>
            <a:r>
              <a:rPr lang="en-GB" dirty="0"/>
              <a:t> adverse outcomes compared with earlier cessation. </a:t>
            </a:r>
          </a:p>
          <a:p>
            <a:r>
              <a:rPr lang="en-GB" dirty="0">
                <a:solidFill>
                  <a:srgbClr val="FF0000"/>
                </a:solidFill>
              </a:rPr>
              <a:t>Premature cessation </a:t>
            </a:r>
            <a:r>
              <a:rPr lang="en-GB" dirty="0"/>
              <a:t>of anti-TNF agents increases the risk of adverse pregnancy </a:t>
            </a:r>
            <a:r>
              <a:rPr lang="en-GB" dirty="0" err="1"/>
              <a:t>maternofetal</a:t>
            </a:r>
            <a:r>
              <a:rPr lang="en-GB" dirty="0"/>
              <a:t> outcomes, spontaneous abortions, preterm births and IBD flares.</a:t>
            </a:r>
          </a:p>
          <a:p>
            <a:r>
              <a:rPr lang="en-GB" dirty="0"/>
              <a:t> We recommend </a:t>
            </a:r>
            <a:r>
              <a:rPr lang="en-GB" dirty="0">
                <a:solidFill>
                  <a:srgbClr val="FF0000"/>
                </a:solidFill>
              </a:rPr>
              <a:t>continuing anti-TNF agents throughout </a:t>
            </a:r>
            <a:r>
              <a:rPr lang="en-GB" dirty="0"/>
              <a:t>pregnancy. The last dose can be administered either on schedule or modified so that the </a:t>
            </a:r>
            <a:r>
              <a:rPr lang="en-GB" dirty="0">
                <a:solidFill>
                  <a:srgbClr val="FF0000"/>
                </a:solidFill>
              </a:rPr>
              <a:t>next dose is administered shortly after the expected delivery date</a:t>
            </a:r>
          </a:p>
        </p:txBody>
      </p:sp>
    </p:spTree>
    <p:extLst>
      <p:ext uri="{BB962C8B-B14F-4D97-AF65-F5344CB8AC3E}">
        <p14:creationId xmlns:p14="http://schemas.microsoft.com/office/powerpoint/2010/main" val="25741061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7600E-C0BA-D3A4-93A9-2E23ABF90680}"/>
              </a:ext>
            </a:extLst>
          </p:cNvPr>
          <p:cNvSpPr>
            <a:spLocks noGrp="1"/>
          </p:cNvSpPr>
          <p:nvPr>
            <p:ph type="title"/>
          </p:nvPr>
        </p:nvSpPr>
        <p:spPr/>
        <p:txBody>
          <a:bodyPr/>
          <a:lstStyle/>
          <a:p>
            <a:r>
              <a:rPr lang="en-GB" dirty="0"/>
              <a:t>Statement 21</a:t>
            </a:r>
          </a:p>
        </p:txBody>
      </p:sp>
      <p:sp>
        <p:nvSpPr>
          <p:cNvPr id="3" name="Content Placeholder 2">
            <a:extLst>
              <a:ext uri="{FF2B5EF4-FFF2-40B4-BE49-F238E27FC236}">
                <a16:creationId xmlns:a16="http://schemas.microsoft.com/office/drawing/2014/main" id="{DAA61263-7849-68C0-8077-CF09C771DD76}"/>
              </a:ext>
            </a:extLst>
          </p:cNvPr>
          <p:cNvSpPr>
            <a:spLocks noGrp="1"/>
          </p:cNvSpPr>
          <p:nvPr>
            <p:ph idx="1"/>
          </p:nvPr>
        </p:nvSpPr>
        <p:spPr/>
        <p:txBody>
          <a:bodyPr>
            <a:normAutofit/>
          </a:bodyPr>
          <a:lstStyle/>
          <a:p>
            <a:r>
              <a:rPr lang="en-GB" dirty="0" err="1">
                <a:solidFill>
                  <a:srgbClr val="FF0000"/>
                </a:solidFill>
              </a:rPr>
              <a:t>Mesalazines</a:t>
            </a:r>
            <a:r>
              <a:rPr lang="en-GB" dirty="0">
                <a:solidFill>
                  <a:srgbClr val="FF0000"/>
                </a:solidFill>
              </a:rPr>
              <a:t>, corticosteroids or anti-TNF-α agents </a:t>
            </a:r>
            <a:r>
              <a:rPr lang="en-GB" dirty="0"/>
              <a:t>can be used to </a:t>
            </a:r>
            <a:r>
              <a:rPr lang="en-GB" dirty="0">
                <a:solidFill>
                  <a:srgbClr val="FF0000"/>
                </a:solidFill>
              </a:rPr>
              <a:t>induce </a:t>
            </a:r>
            <a:r>
              <a:rPr lang="en-GB" dirty="0"/>
              <a:t>remission during pregnancy IBD activity should be minimised during pregnancy to optimise </a:t>
            </a:r>
            <a:r>
              <a:rPr lang="en-GB" dirty="0" err="1"/>
              <a:t>maternofetal</a:t>
            </a:r>
            <a:r>
              <a:rPr lang="en-GB" dirty="0"/>
              <a:t> outcomes. </a:t>
            </a:r>
          </a:p>
          <a:p>
            <a:r>
              <a:rPr lang="en-GB" dirty="0"/>
              <a:t> </a:t>
            </a:r>
            <a:r>
              <a:rPr lang="en-GB" dirty="0">
                <a:solidFill>
                  <a:srgbClr val="FF0000"/>
                </a:solidFill>
              </a:rPr>
              <a:t>Corticosteroids</a:t>
            </a:r>
            <a:r>
              <a:rPr lang="en-GB" dirty="0"/>
              <a:t> are considered safe in the treatment of IBD flares during pregnancy.</a:t>
            </a:r>
          </a:p>
          <a:p>
            <a:r>
              <a:rPr lang="en-GB" dirty="0"/>
              <a:t>They may increase the risk of maternal </a:t>
            </a:r>
            <a:r>
              <a:rPr lang="en-GB" dirty="0">
                <a:solidFill>
                  <a:srgbClr val="FF0000"/>
                </a:solidFill>
              </a:rPr>
              <a:t>hypertension and gestational </a:t>
            </a:r>
            <a:r>
              <a:rPr lang="en-GB" dirty="0"/>
              <a:t>diabetes, and therefore they should be used at the </a:t>
            </a:r>
            <a:r>
              <a:rPr lang="en-GB" dirty="0">
                <a:solidFill>
                  <a:srgbClr val="FF0000"/>
                </a:solidFill>
              </a:rPr>
              <a:t>lowest effective </a:t>
            </a:r>
            <a:r>
              <a:rPr lang="en-GB" dirty="0"/>
              <a:t>dose to induce IBD remission followed by an alternative maintenance therapy, and women should be monitored for adverse outcomes.</a:t>
            </a:r>
          </a:p>
        </p:txBody>
      </p:sp>
    </p:spTree>
    <p:extLst>
      <p:ext uri="{BB962C8B-B14F-4D97-AF65-F5344CB8AC3E}">
        <p14:creationId xmlns:p14="http://schemas.microsoft.com/office/powerpoint/2010/main" val="341008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086D9-C70B-34BE-4718-C206D07C5B5F}"/>
              </a:ext>
            </a:extLst>
          </p:cNvPr>
          <p:cNvSpPr>
            <a:spLocks noGrp="1"/>
          </p:cNvSpPr>
          <p:nvPr>
            <p:ph type="title"/>
          </p:nvPr>
        </p:nvSpPr>
        <p:spPr/>
        <p:txBody>
          <a:bodyPr/>
          <a:lstStyle/>
          <a:p>
            <a:r>
              <a:rPr lang="en-GB" dirty="0"/>
              <a:t>Statement 22</a:t>
            </a:r>
          </a:p>
        </p:txBody>
      </p:sp>
      <p:sp>
        <p:nvSpPr>
          <p:cNvPr id="3" name="Content Placeholder 2">
            <a:extLst>
              <a:ext uri="{FF2B5EF4-FFF2-40B4-BE49-F238E27FC236}">
                <a16:creationId xmlns:a16="http://schemas.microsoft.com/office/drawing/2014/main" id="{6E2B816A-FA5F-89BF-FF5A-4F51CFFAD4E2}"/>
              </a:ext>
            </a:extLst>
          </p:cNvPr>
          <p:cNvSpPr>
            <a:spLocks noGrp="1"/>
          </p:cNvSpPr>
          <p:nvPr>
            <p:ph idx="1"/>
          </p:nvPr>
        </p:nvSpPr>
        <p:spPr/>
        <p:txBody>
          <a:bodyPr>
            <a:normAutofit/>
          </a:bodyPr>
          <a:lstStyle/>
          <a:p>
            <a:r>
              <a:rPr lang="en-GB" dirty="0">
                <a:solidFill>
                  <a:srgbClr val="FF0000"/>
                </a:solidFill>
              </a:rPr>
              <a:t>Metronidazole and amoxicillin </a:t>
            </a:r>
            <a:r>
              <a:rPr lang="en-GB" dirty="0"/>
              <a:t>can be administered to pregnant women.</a:t>
            </a:r>
          </a:p>
          <a:p>
            <a:r>
              <a:rPr lang="en-GB" dirty="0"/>
              <a:t> </a:t>
            </a:r>
            <a:r>
              <a:rPr lang="en-GB" dirty="0">
                <a:solidFill>
                  <a:srgbClr val="FF0000"/>
                </a:solidFill>
              </a:rPr>
              <a:t>Ciprofloxacin</a:t>
            </a:r>
            <a:r>
              <a:rPr lang="en-GB" dirty="0"/>
              <a:t> can be administered during the </a:t>
            </a:r>
            <a:r>
              <a:rPr lang="en-GB" dirty="0">
                <a:solidFill>
                  <a:srgbClr val="FF0000"/>
                </a:solidFill>
              </a:rPr>
              <a:t>second and third </a:t>
            </a:r>
            <a:r>
              <a:rPr lang="en-GB" dirty="0"/>
              <a:t>trimesters, but should only be administered during the first trimester if no alternative antibiotics are available Animal studies have shown that ciprofloxacin and other fluoroquinolones may be </a:t>
            </a:r>
            <a:r>
              <a:rPr lang="en-GB" dirty="0">
                <a:solidFill>
                  <a:srgbClr val="FF0000"/>
                </a:solidFill>
              </a:rPr>
              <a:t>toxic to developing cartilage</a:t>
            </a:r>
            <a:r>
              <a:rPr lang="en-GB" dirty="0"/>
              <a:t>, but this has not held in human studies. No malformations or musculoskeletal disorders were found following exposure to quinolones (including 105 ciprofloxacin exposures, n=200 pregnancies).</a:t>
            </a:r>
          </a:p>
        </p:txBody>
      </p:sp>
    </p:spTree>
    <p:extLst>
      <p:ext uri="{BB962C8B-B14F-4D97-AF65-F5344CB8AC3E}">
        <p14:creationId xmlns:p14="http://schemas.microsoft.com/office/powerpoint/2010/main" val="37660280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8F83D-E5A9-7F87-F8D4-9346F197E15F}"/>
              </a:ext>
            </a:extLst>
          </p:cNvPr>
          <p:cNvSpPr>
            <a:spLocks noGrp="1"/>
          </p:cNvSpPr>
          <p:nvPr>
            <p:ph type="title"/>
          </p:nvPr>
        </p:nvSpPr>
        <p:spPr/>
        <p:txBody>
          <a:bodyPr/>
          <a:lstStyle/>
          <a:p>
            <a:r>
              <a:rPr lang="en-GB" dirty="0"/>
              <a:t>Statement 23:</a:t>
            </a:r>
          </a:p>
        </p:txBody>
      </p:sp>
      <p:sp>
        <p:nvSpPr>
          <p:cNvPr id="3" name="Content Placeholder 2">
            <a:extLst>
              <a:ext uri="{FF2B5EF4-FFF2-40B4-BE49-F238E27FC236}">
                <a16:creationId xmlns:a16="http://schemas.microsoft.com/office/drawing/2014/main" id="{AC728DE6-72BA-C876-303F-7E0E404C2A93}"/>
              </a:ext>
            </a:extLst>
          </p:cNvPr>
          <p:cNvSpPr>
            <a:spLocks noGrp="1"/>
          </p:cNvSpPr>
          <p:nvPr>
            <p:ph idx="1"/>
          </p:nvPr>
        </p:nvSpPr>
        <p:spPr/>
        <p:txBody>
          <a:bodyPr>
            <a:normAutofit lnSpcReduction="10000"/>
          </a:bodyPr>
          <a:lstStyle/>
          <a:p>
            <a:r>
              <a:rPr lang="en-GB" dirty="0">
                <a:solidFill>
                  <a:srgbClr val="FF0000"/>
                </a:solidFill>
              </a:rPr>
              <a:t>Ustekinumab</a:t>
            </a:r>
            <a:r>
              <a:rPr lang="en-GB" dirty="0"/>
              <a:t> is not associated with an increased rate of adverse </a:t>
            </a:r>
            <a:r>
              <a:rPr lang="en-GB" dirty="0" err="1"/>
              <a:t>maternofetal</a:t>
            </a:r>
            <a:r>
              <a:rPr lang="en-GB" dirty="0"/>
              <a:t> outcomes, and it is </a:t>
            </a:r>
            <a:r>
              <a:rPr lang="en-GB" dirty="0">
                <a:solidFill>
                  <a:srgbClr val="FF0000"/>
                </a:solidFill>
              </a:rPr>
              <a:t>reasonable to continue after </a:t>
            </a:r>
            <a:r>
              <a:rPr lang="en-GB" dirty="0"/>
              <a:t>discussing the potential risks with the patient Ustekinumab is a </a:t>
            </a:r>
            <a:r>
              <a:rPr lang="en-GB" dirty="0">
                <a:solidFill>
                  <a:srgbClr val="FF0000"/>
                </a:solidFill>
              </a:rPr>
              <a:t>monoclonal antibody.</a:t>
            </a:r>
          </a:p>
          <a:p>
            <a:r>
              <a:rPr lang="en-GB" dirty="0"/>
              <a:t>Ustekinumab </a:t>
            </a:r>
            <a:r>
              <a:rPr lang="en-GB" dirty="0">
                <a:solidFill>
                  <a:srgbClr val="FF0000"/>
                </a:solidFill>
              </a:rPr>
              <a:t>does not cross the placenta </a:t>
            </a:r>
            <a:r>
              <a:rPr lang="en-GB" dirty="0"/>
              <a:t>in the first trimester and should not be associated with an increased risk of congenital malformations.</a:t>
            </a:r>
          </a:p>
          <a:p>
            <a:r>
              <a:rPr lang="en-GB" dirty="0"/>
              <a:t>Ustekinumab is likely </a:t>
            </a:r>
            <a:r>
              <a:rPr lang="en-GB" dirty="0">
                <a:solidFill>
                  <a:srgbClr val="FF0000"/>
                </a:solidFill>
              </a:rPr>
              <a:t>to be low-risk during pregnancy </a:t>
            </a:r>
            <a:r>
              <a:rPr lang="en-GB" dirty="0"/>
              <a:t>and should be continued in most patients. </a:t>
            </a:r>
          </a:p>
          <a:p>
            <a:r>
              <a:rPr lang="en-GB" dirty="0"/>
              <a:t>The last dose should be </a:t>
            </a:r>
            <a:r>
              <a:rPr lang="en-GB" dirty="0">
                <a:solidFill>
                  <a:srgbClr val="FF0000"/>
                </a:solidFill>
              </a:rPr>
              <a:t>administered 6–10 weeks before delivery </a:t>
            </a:r>
            <a:r>
              <a:rPr lang="en-GB" dirty="0"/>
              <a:t>with a subsequent </a:t>
            </a:r>
            <a:r>
              <a:rPr lang="en-GB" dirty="0">
                <a:solidFill>
                  <a:srgbClr val="FF0000"/>
                </a:solidFill>
              </a:rPr>
              <a:t>dose soon after delivery</a:t>
            </a:r>
          </a:p>
        </p:txBody>
      </p:sp>
    </p:spTree>
    <p:extLst>
      <p:ext uri="{BB962C8B-B14F-4D97-AF65-F5344CB8AC3E}">
        <p14:creationId xmlns:p14="http://schemas.microsoft.com/office/powerpoint/2010/main" val="30027095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75B9E-AAED-8D48-D9CB-0DC1E3B8C718}"/>
              </a:ext>
            </a:extLst>
          </p:cNvPr>
          <p:cNvSpPr>
            <a:spLocks noGrp="1"/>
          </p:cNvSpPr>
          <p:nvPr>
            <p:ph type="title"/>
          </p:nvPr>
        </p:nvSpPr>
        <p:spPr/>
        <p:txBody>
          <a:bodyPr/>
          <a:lstStyle/>
          <a:p>
            <a:r>
              <a:rPr lang="en-GB" dirty="0"/>
              <a:t>Statement 24:</a:t>
            </a:r>
          </a:p>
        </p:txBody>
      </p:sp>
      <p:sp>
        <p:nvSpPr>
          <p:cNvPr id="3" name="Content Placeholder 2">
            <a:extLst>
              <a:ext uri="{FF2B5EF4-FFF2-40B4-BE49-F238E27FC236}">
                <a16:creationId xmlns:a16="http://schemas.microsoft.com/office/drawing/2014/main" id="{8B709AD7-15DD-C367-24E3-A358200EFD81}"/>
              </a:ext>
            </a:extLst>
          </p:cNvPr>
          <p:cNvSpPr>
            <a:spLocks noGrp="1"/>
          </p:cNvSpPr>
          <p:nvPr>
            <p:ph idx="1"/>
          </p:nvPr>
        </p:nvSpPr>
        <p:spPr>
          <a:xfrm>
            <a:off x="987725" y="1486319"/>
            <a:ext cx="10445150" cy="4908730"/>
          </a:xfrm>
        </p:spPr>
        <p:txBody>
          <a:bodyPr>
            <a:normAutofit/>
          </a:bodyPr>
          <a:lstStyle/>
          <a:p>
            <a:r>
              <a:rPr lang="en-GB" dirty="0"/>
              <a:t> </a:t>
            </a:r>
            <a:r>
              <a:rPr lang="en-GB" dirty="0">
                <a:solidFill>
                  <a:srgbClr val="FF0000"/>
                </a:solidFill>
              </a:rPr>
              <a:t>Vedolizumab </a:t>
            </a:r>
            <a:r>
              <a:rPr lang="en-GB" dirty="0"/>
              <a:t>does not appear to be associated with an increased rate of adverse </a:t>
            </a:r>
            <a:r>
              <a:rPr lang="en-GB" dirty="0" err="1"/>
              <a:t>maternofetal</a:t>
            </a:r>
            <a:r>
              <a:rPr lang="en-GB" dirty="0"/>
              <a:t> outcomes, and it may be continued after discussing the potential risks with the patient .</a:t>
            </a:r>
          </a:p>
          <a:p>
            <a:r>
              <a:rPr lang="en-GB" dirty="0"/>
              <a:t>Vedolizumab is a </a:t>
            </a:r>
            <a:r>
              <a:rPr lang="en-GB" dirty="0">
                <a:solidFill>
                  <a:srgbClr val="FF0000"/>
                </a:solidFill>
              </a:rPr>
              <a:t>monoclonal antibody </a:t>
            </a:r>
            <a:r>
              <a:rPr lang="en-GB" dirty="0"/>
              <a:t>that </a:t>
            </a:r>
            <a:r>
              <a:rPr lang="en-GB" dirty="0">
                <a:solidFill>
                  <a:srgbClr val="FF0000"/>
                </a:solidFill>
              </a:rPr>
              <a:t>does not cross </a:t>
            </a:r>
            <a:r>
              <a:rPr lang="en-GB" dirty="0"/>
              <a:t>the placenta until around 16weeks’ gestation. </a:t>
            </a:r>
          </a:p>
          <a:p>
            <a:r>
              <a:rPr lang="en-GB" dirty="0"/>
              <a:t>Pregnancy data relating to vedolizumab remain limited; </a:t>
            </a:r>
          </a:p>
          <a:p>
            <a:pPr marL="0" indent="0">
              <a:buNone/>
            </a:pPr>
            <a:endParaRPr lang="en-GB" dirty="0"/>
          </a:p>
        </p:txBody>
      </p:sp>
    </p:spTree>
    <p:extLst>
      <p:ext uri="{BB962C8B-B14F-4D97-AF65-F5344CB8AC3E}">
        <p14:creationId xmlns:p14="http://schemas.microsoft.com/office/powerpoint/2010/main" val="1342780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FB247E-4457-8C8D-73E6-84904962AC42}"/>
              </a:ext>
            </a:extLst>
          </p:cNvPr>
          <p:cNvSpPr>
            <a:spLocks noGrp="1"/>
          </p:cNvSpPr>
          <p:nvPr>
            <p:ph idx="1"/>
          </p:nvPr>
        </p:nvSpPr>
        <p:spPr/>
        <p:txBody>
          <a:bodyPr/>
          <a:lstStyle/>
          <a:p>
            <a:r>
              <a:rPr lang="en-GB" dirty="0"/>
              <a:t>A working group with expertise in IBD and pregnancy was established, with 16 delegates from the fields of gastroenterology, obstetrics, </a:t>
            </a:r>
            <a:r>
              <a:rPr lang="en-GB" dirty="0" err="1"/>
              <a:t>maternofetal</a:t>
            </a:r>
            <a:r>
              <a:rPr lang="en-GB" dirty="0"/>
              <a:t> medicine, genetics, colorectal surgery, general practice, and consumer representation. Experts from the United Kingdom and Canada were invited to participate.</a:t>
            </a:r>
          </a:p>
        </p:txBody>
      </p:sp>
    </p:spTree>
    <p:extLst>
      <p:ext uri="{BB962C8B-B14F-4D97-AF65-F5344CB8AC3E}">
        <p14:creationId xmlns:p14="http://schemas.microsoft.com/office/powerpoint/2010/main" val="760826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3B34C-9583-B2C9-6861-A0AF87B2CBE4}"/>
              </a:ext>
            </a:extLst>
          </p:cNvPr>
          <p:cNvSpPr>
            <a:spLocks noGrp="1"/>
          </p:cNvSpPr>
          <p:nvPr>
            <p:ph type="title"/>
          </p:nvPr>
        </p:nvSpPr>
        <p:spPr/>
        <p:txBody>
          <a:bodyPr/>
          <a:lstStyle/>
          <a:p>
            <a:r>
              <a:rPr lang="en-GB" dirty="0"/>
              <a:t>Statement 25</a:t>
            </a:r>
          </a:p>
        </p:txBody>
      </p:sp>
      <p:sp>
        <p:nvSpPr>
          <p:cNvPr id="3" name="Content Placeholder 2">
            <a:extLst>
              <a:ext uri="{FF2B5EF4-FFF2-40B4-BE49-F238E27FC236}">
                <a16:creationId xmlns:a16="http://schemas.microsoft.com/office/drawing/2014/main" id="{B7FDC510-8AEF-3F18-9E2E-672AA3BD0E7C}"/>
              </a:ext>
            </a:extLst>
          </p:cNvPr>
          <p:cNvSpPr>
            <a:spLocks noGrp="1"/>
          </p:cNvSpPr>
          <p:nvPr>
            <p:ph idx="1"/>
          </p:nvPr>
        </p:nvSpPr>
        <p:spPr/>
        <p:txBody>
          <a:bodyPr>
            <a:normAutofit fontScale="92500" lnSpcReduction="20000"/>
          </a:bodyPr>
          <a:lstStyle/>
          <a:p>
            <a:r>
              <a:rPr lang="en-GB" dirty="0"/>
              <a:t> There are </a:t>
            </a:r>
            <a:r>
              <a:rPr lang="en-GB" dirty="0">
                <a:solidFill>
                  <a:srgbClr val="FF0000"/>
                </a:solidFill>
              </a:rPr>
              <a:t>insufficient data </a:t>
            </a:r>
            <a:r>
              <a:rPr lang="en-GB" dirty="0"/>
              <a:t>to advise on the safety of </a:t>
            </a:r>
            <a:r>
              <a:rPr lang="en-GB" dirty="0">
                <a:solidFill>
                  <a:srgbClr val="FF0000"/>
                </a:solidFill>
              </a:rPr>
              <a:t>probiotics, faecal microbiota transplantation or complementary therapies (</a:t>
            </a:r>
            <a:r>
              <a:rPr lang="en-GB" dirty="0" err="1">
                <a:solidFill>
                  <a:srgbClr val="FF0000"/>
                </a:solidFill>
              </a:rPr>
              <a:t>eg</a:t>
            </a:r>
            <a:r>
              <a:rPr lang="en-GB" dirty="0">
                <a:solidFill>
                  <a:srgbClr val="FF0000"/>
                </a:solidFill>
              </a:rPr>
              <a:t>, curcumin</a:t>
            </a:r>
            <a:r>
              <a:rPr lang="en-GB" dirty="0"/>
              <a:t>) during pregnancy .</a:t>
            </a:r>
          </a:p>
          <a:p>
            <a:r>
              <a:rPr lang="en-GB" dirty="0"/>
              <a:t>A meta-analysis of 12 trials of 1450 pregnant women found that probiotics </a:t>
            </a:r>
            <a:r>
              <a:rPr lang="en-GB" dirty="0">
                <a:solidFill>
                  <a:srgbClr val="FF0000"/>
                </a:solidFill>
              </a:rPr>
              <a:t>did not reduce the incidence of preterm birth </a:t>
            </a:r>
            <a:r>
              <a:rPr lang="en-GB" dirty="0"/>
              <a:t>), infant mortality or birth gestational age.</a:t>
            </a:r>
          </a:p>
          <a:p>
            <a:r>
              <a:rPr lang="en-GB" dirty="0"/>
              <a:t>Probiotics were typically prescribed several weeks before delivery and continued until exclusive breast feeding.</a:t>
            </a:r>
          </a:p>
          <a:p>
            <a:r>
              <a:rPr lang="en-GB" dirty="0"/>
              <a:t> Probiotics </a:t>
            </a:r>
            <a:r>
              <a:rPr lang="en-GB" dirty="0">
                <a:solidFill>
                  <a:srgbClr val="FF0000"/>
                </a:solidFill>
              </a:rPr>
              <a:t>are unlikely to be transferred into breast milk </a:t>
            </a:r>
            <a:r>
              <a:rPr lang="en-GB" dirty="0"/>
              <a:t>or absorbed when used by healthy women.</a:t>
            </a:r>
          </a:p>
          <a:p>
            <a:r>
              <a:rPr lang="en-GB" dirty="0"/>
              <a:t> Data for the use of probiotics during pregnancy are lacking, and a recommendation on their safety cannot be made.</a:t>
            </a:r>
          </a:p>
        </p:txBody>
      </p:sp>
    </p:spTree>
    <p:extLst>
      <p:ext uri="{BB962C8B-B14F-4D97-AF65-F5344CB8AC3E}">
        <p14:creationId xmlns:p14="http://schemas.microsoft.com/office/powerpoint/2010/main" val="1194847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A3A43-EF23-ACD0-7E05-203A534984D3}"/>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3067CCCD-4A1D-D277-72E2-CF179C3E3D1D}"/>
              </a:ext>
            </a:extLst>
          </p:cNvPr>
          <p:cNvSpPr>
            <a:spLocks noGrp="1"/>
          </p:cNvSpPr>
          <p:nvPr>
            <p:ph idx="1"/>
          </p:nvPr>
        </p:nvSpPr>
        <p:spPr/>
        <p:txBody>
          <a:bodyPr/>
          <a:lstStyle/>
          <a:p>
            <a:r>
              <a:rPr lang="en-GB" dirty="0">
                <a:solidFill>
                  <a:srgbClr val="FF0000"/>
                </a:solidFill>
              </a:rPr>
              <a:t>FMT is </a:t>
            </a:r>
            <a:r>
              <a:rPr lang="en-GB" dirty="0"/>
              <a:t>indicated in the treatment of </a:t>
            </a:r>
            <a:r>
              <a:rPr lang="en-GB" dirty="0">
                <a:solidFill>
                  <a:srgbClr val="FF0000"/>
                </a:solidFill>
              </a:rPr>
              <a:t>recurrent, refractory and severe </a:t>
            </a:r>
            <a:r>
              <a:rPr lang="en-GB" dirty="0" err="1">
                <a:solidFill>
                  <a:srgbClr val="FF0000"/>
                </a:solidFill>
              </a:rPr>
              <a:t>Clostridioides</a:t>
            </a:r>
            <a:r>
              <a:rPr lang="en-GB" dirty="0">
                <a:solidFill>
                  <a:srgbClr val="FF0000"/>
                </a:solidFill>
              </a:rPr>
              <a:t> difficile (C. difficile) infection.</a:t>
            </a:r>
          </a:p>
          <a:p>
            <a:r>
              <a:rPr lang="en-GB" dirty="0"/>
              <a:t>Severe peripartum infections may result in emergency colectomy, stillbirth and maternal death.</a:t>
            </a:r>
          </a:p>
          <a:p>
            <a:r>
              <a:rPr lang="en-GB" dirty="0"/>
              <a:t> Cases of FMT effectively treating recurrent or refractory C. difficile infection during pregnancy have shown normal infant development up to 4months.</a:t>
            </a:r>
          </a:p>
          <a:p>
            <a:r>
              <a:rPr lang="en-GB" dirty="0"/>
              <a:t> </a:t>
            </a:r>
            <a:r>
              <a:rPr lang="en-GB" dirty="0">
                <a:solidFill>
                  <a:srgbClr val="FF0000"/>
                </a:solidFill>
              </a:rPr>
              <a:t>FMT, may have a role in treating severe C. difficile </a:t>
            </a:r>
            <a:r>
              <a:rPr lang="en-GB" dirty="0"/>
              <a:t>infection during pregnancy.</a:t>
            </a:r>
          </a:p>
        </p:txBody>
      </p:sp>
    </p:spTree>
    <p:extLst>
      <p:ext uri="{BB962C8B-B14F-4D97-AF65-F5344CB8AC3E}">
        <p14:creationId xmlns:p14="http://schemas.microsoft.com/office/powerpoint/2010/main" val="8426000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779E4-ECF9-0F93-FCAF-97E3C00FB0D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0890474-1A73-D6FE-30D5-0F3D13E1F5B9}"/>
              </a:ext>
            </a:extLst>
          </p:cNvPr>
          <p:cNvSpPr>
            <a:spLocks noGrp="1"/>
          </p:cNvSpPr>
          <p:nvPr>
            <p:ph idx="1"/>
          </p:nvPr>
        </p:nvSpPr>
        <p:spPr/>
        <p:txBody>
          <a:bodyPr/>
          <a:lstStyle/>
          <a:p>
            <a:r>
              <a:rPr lang="en-GB" dirty="0"/>
              <a:t>Curcumin has shown to be </a:t>
            </a:r>
            <a:r>
              <a:rPr lang="en-GB" dirty="0">
                <a:solidFill>
                  <a:srgbClr val="FF0000"/>
                </a:solidFill>
              </a:rPr>
              <a:t>beneficial in IBD</a:t>
            </a:r>
            <a:r>
              <a:rPr lang="en-GB" dirty="0"/>
              <a:t>, and might </a:t>
            </a:r>
            <a:r>
              <a:rPr lang="en-GB" dirty="0">
                <a:solidFill>
                  <a:srgbClr val="FF0000"/>
                </a:solidFill>
              </a:rPr>
              <a:t>reduce inflammatory cytokines</a:t>
            </a:r>
            <a:r>
              <a:rPr lang="en-GB" dirty="0"/>
              <a:t> involved in pre-eclampsia and inflammation-associated preterm births. </a:t>
            </a:r>
          </a:p>
          <a:p>
            <a:r>
              <a:rPr lang="en-GB" dirty="0"/>
              <a:t>Curcumin is safe in humans at high doses (</a:t>
            </a:r>
            <a:r>
              <a:rPr lang="en-GB" dirty="0">
                <a:solidFill>
                  <a:srgbClr val="FF0000"/>
                </a:solidFill>
              </a:rPr>
              <a:t>12g/day</a:t>
            </a:r>
            <a:r>
              <a:rPr lang="en-GB" dirty="0"/>
              <a:t>).  </a:t>
            </a:r>
          </a:p>
          <a:p>
            <a:r>
              <a:rPr lang="en-GB" dirty="0"/>
              <a:t>In the absence of clinical data, </a:t>
            </a:r>
            <a:r>
              <a:rPr lang="en-GB" dirty="0">
                <a:solidFill>
                  <a:srgbClr val="FF0000"/>
                </a:solidFill>
              </a:rPr>
              <a:t>complementary alternative therapies </a:t>
            </a:r>
            <a:r>
              <a:rPr lang="en-GB" dirty="0"/>
              <a:t>are </a:t>
            </a:r>
            <a:r>
              <a:rPr lang="en-GB" dirty="0">
                <a:solidFill>
                  <a:srgbClr val="FF0000"/>
                </a:solidFill>
              </a:rPr>
              <a:t>not</a:t>
            </a:r>
            <a:r>
              <a:rPr lang="en-GB" dirty="0"/>
              <a:t> recommended during pregnancy.</a:t>
            </a:r>
          </a:p>
        </p:txBody>
      </p:sp>
    </p:spTree>
    <p:extLst>
      <p:ext uri="{BB962C8B-B14F-4D97-AF65-F5344CB8AC3E}">
        <p14:creationId xmlns:p14="http://schemas.microsoft.com/office/powerpoint/2010/main" val="4615997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C517B-5CCA-7296-A87C-918088C83965}"/>
              </a:ext>
            </a:extLst>
          </p:cNvPr>
          <p:cNvSpPr>
            <a:spLocks noGrp="1"/>
          </p:cNvSpPr>
          <p:nvPr>
            <p:ph type="title"/>
          </p:nvPr>
        </p:nvSpPr>
        <p:spPr/>
        <p:txBody>
          <a:bodyPr/>
          <a:lstStyle/>
          <a:p>
            <a:r>
              <a:rPr lang="en-GB" dirty="0"/>
              <a:t>Statement 26:</a:t>
            </a:r>
          </a:p>
        </p:txBody>
      </p:sp>
      <p:sp>
        <p:nvSpPr>
          <p:cNvPr id="3" name="Content Placeholder 2">
            <a:extLst>
              <a:ext uri="{FF2B5EF4-FFF2-40B4-BE49-F238E27FC236}">
                <a16:creationId xmlns:a16="http://schemas.microsoft.com/office/drawing/2014/main" id="{7C946693-CC94-6E83-BD36-E9456AB35B4C}"/>
              </a:ext>
            </a:extLst>
          </p:cNvPr>
          <p:cNvSpPr>
            <a:spLocks noGrp="1"/>
          </p:cNvSpPr>
          <p:nvPr>
            <p:ph idx="1"/>
          </p:nvPr>
        </p:nvSpPr>
        <p:spPr/>
        <p:txBody>
          <a:bodyPr>
            <a:normAutofit fontScale="92500" lnSpcReduction="10000"/>
          </a:bodyPr>
          <a:lstStyle/>
          <a:p>
            <a:r>
              <a:rPr lang="en-GB" dirty="0"/>
              <a:t> Decisions on rescue therapy for </a:t>
            </a:r>
            <a:r>
              <a:rPr lang="en-GB" dirty="0">
                <a:solidFill>
                  <a:srgbClr val="FF0000"/>
                </a:solidFill>
              </a:rPr>
              <a:t>acute severe ulcerative colitis </a:t>
            </a:r>
            <a:r>
              <a:rPr lang="en-GB" dirty="0"/>
              <a:t>(including </a:t>
            </a:r>
            <a:r>
              <a:rPr lang="en-GB" dirty="0">
                <a:solidFill>
                  <a:srgbClr val="FF0000"/>
                </a:solidFill>
              </a:rPr>
              <a:t>infliximab, ciclosporin or surgery</a:t>
            </a:r>
            <a:r>
              <a:rPr lang="en-GB" dirty="0"/>
              <a:t>) should be the same for pregnant and non-pregnant women </a:t>
            </a:r>
          </a:p>
          <a:p>
            <a:r>
              <a:rPr lang="en-GB" dirty="0"/>
              <a:t>Acute severe ulcerative colitis (ASUC) in pregnancy </a:t>
            </a:r>
            <a:r>
              <a:rPr lang="en-GB" dirty="0">
                <a:solidFill>
                  <a:srgbClr val="FF0000"/>
                </a:solidFill>
              </a:rPr>
              <a:t>requires emergency inpatient management</a:t>
            </a:r>
            <a:r>
              <a:rPr lang="en-GB" dirty="0"/>
              <a:t>, as the inflammatory burden is detrimental to </a:t>
            </a:r>
            <a:r>
              <a:rPr lang="en-GB" dirty="0" err="1"/>
              <a:t>maternofetal</a:t>
            </a:r>
            <a:r>
              <a:rPr lang="en-GB" dirty="0"/>
              <a:t> outcomes. </a:t>
            </a:r>
          </a:p>
          <a:p>
            <a:r>
              <a:rPr lang="en-GB" dirty="0"/>
              <a:t>Timely decision-making and escalation of care is crucial. Patients should be cared for in a </a:t>
            </a:r>
            <a:r>
              <a:rPr lang="en-GB" dirty="0">
                <a:solidFill>
                  <a:srgbClr val="FF0000"/>
                </a:solidFill>
              </a:rPr>
              <a:t>tertiary referral centre by an experienced </a:t>
            </a:r>
            <a:r>
              <a:rPr lang="en-GB" dirty="0"/>
              <a:t>multidisciplinary team including IBD, obstetric, neonatal, and colorectal consultants. </a:t>
            </a:r>
          </a:p>
          <a:p>
            <a:r>
              <a:rPr lang="en-GB" dirty="0"/>
              <a:t>With appropriate escalation of therapy, good </a:t>
            </a:r>
            <a:r>
              <a:rPr lang="en-GB" dirty="0" err="1"/>
              <a:t>maternofetal</a:t>
            </a:r>
            <a:r>
              <a:rPr lang="en-GB" dirty="0"/>
              <a:t> outcomes are likely </a:t>
            </a:r>
            <a:r>
              <a:rPr lang="en-GB" dirty="0">
                <a:solidFill>
                  <a:srgbClr val="FF0000"/>
                </a:solidFill>
              </a:rPr>
              <a:t>and colectomy can be avoided in most cases</a:t>
            </a:r>
            <a:r>
              <a:rPr lang="en-GB" dirty="0"/>
              <a:t>.</a:t>
            </a:r>
          </a:p>
        </p:txBody>
      </p:sp>
    </p:spTree>
    <p:extLst>
      <p:ext uri="{BB962C8B-B14F-4D97-AF65-F5344CB8AC3E}">
        <p14:creationId xmlns:p14="http://schemas.microsoft.com/office/powerpoint/2010/main" val="9033268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E401F-B139-0860-CB7F-694FBDDD7A20}"/>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FC40526E-3AAF-94A6-8A48-AE6F46049F6F}"/>
              </a:ext>
            </a:extLst>
          </p:cNvPr>
          <p:cNvSpPr>
            <a:spLocks noGrp="1"/>
          </p:cNvSpPr>
          <p:nvPr>
            <p:ph idx="1"/>
          </p:nvPr>
        </p:nvSpPr>
        <p:spPr/>
        <p:txBody>
          <a:bodyPr>
            <a:normAutofit fontScale="92500" lnSpcReduction="10000"/>
          </a:bodyPr>
          <a:lstStyle/>
          <a:p>
            <a:r>
              <a:rPr lang="en-GB" dirty="0"/>
              <a:t> Medical options for pregnant women with ASUC are the </a:t>
            </a:r>
            <a:r>
              <a:rPr lang="en-GB" dirty="0">
                <a:solidFill>
                  <a:srgbClr val="FF0000"/>
                </a:solidFill>
              </a:rPr>
              <a:t>same as for non-pregnant patients</a:t>
            </a:r>
            <a:r>
              <a:rPr lang="en-GB" dirty="0"/>
              <a:t> but need to consider </a:t>
            </a:r>
            <a:r>
              <a:rPr lang="en-GB" dirty="0" err="1"/>
              <a:t>maternofetal</a:t>
            </a:r>
            <a:r>
              <a:rPr lang="en-GB" dirty="0"/>
              <a:t> risks and gestational age.</a:t>
            </a:r>
          </a:p>
          <a:p>
            <a:r>
              <a:rPr lang="en-GB" dirty="0"/>
              <a:t> The limited outcome data for ASUC in pregnancy are confounded by active disease. If not previously failed</a:t>
            </a:r>
            <a:r>
              <a:rPr lang="en-GB" dirty="0">
                <a:solidFill>
                  <a:srgbClr val="FF0000"/>
                </a:solidFill>
              </a:rPr>
              <a:t>, infliximab </a:t>
            </a:r>
            <a:r>
              <a:rPr lang="en-GB" dirty="0"/>
              <a:t>is the preferred medication for ASUC in pregnancy, </a:t>
            </a:r>
            <a:r>
              <a:rPr lang="en-GB" dirty="0">
                <a:solidFill>
                  <a:srgbClr val="FF0000"/>
                </a:solidFill>
              </a:rPr>
              <a:t>otherwise ciclosporin can be used</a:t>
            </a:r>
            <a:r>
              <a:rPr lang="en-GB" dirty="0"/>
              <a:t>.</a:t>
            </a:r>
          </a:p>
          <a:p>
            <a:r>
              <a:rPr lang="en-GB" dirty="0"/>
              <a:t>The indications for </a:t>
            </a:r>
            <a:r>
              <a:rPr lang="en-GB" dirty="0">
                <a:solidFill>
                  <a:srgbClr val="FF0000"/>
                </a:solidFill>
              </a:rPr>
              <a:t>colectomy</a:t>
            </a:r>
            <a:r>
              <a:rPr lang="en-GB" dirty="0"/>
              <a:t> in refractory ASUC are the </a:t>
            </a:r>
            <a:r>
              <a:rPr lang="en-GB" dirty="0">
                <a:solidFill>
                  <a:srgbClr val="FF0000"/>
                </a:solidFill>
              </a:rPr>
              <a:t>same</a:t>
            </a:r>
            <a:r>
              <a:rPr lang="en-GB" dirty="0"/>
              <a:t> as for non-pregnant patients. Studies have found that </a:t>
            </a:r>
            <a:r>
              <a:rPr lang="en-GB" dirty="0">
                <a:solidFill>
                  <a:srgbClr val="FF0000"/>
                </a:solidFill>
              </a:rPr>
              <a:t>subtotal colectomy </a:t>
            </a:r>
            <a:r>
              <a:rPr lang="en-GB" dirty="0"/>
              <a:t>with end-ileostomy is </a:t>
            </a:r>
            <a:r>
              <a:rPr lang="en-GB" dirty="0">
                <a:solidFill>
                  <a:srgbClr val="FF0000"/>
                </a:solidFill>
              </a:rPr>
              <a:t>safe and effective</a:t>
            </a:r>
            <a:r>
              <a:rPr lang="en-GB" dirty="0"/>
              <a:t>. </a:t>
            </a:r>
          </a:p>
          <a:p>
            <a:r>
              <a:rPr lang="en-GB" dirty="0"/>
              <a:t>Venous thromboembolism (</a:t>
            </a:r>
            <a:r>
              <a:rPr lang="en-GB" dirty="0">
                <a:solidFill>
                  <a:srgbClr val="FF0000"/>
                </a:solidFill>
              </a:rPr>
              <a:t>VTE) </a:t>
            </a:r>
            <a:r>
              <a:rPr lang="en-GB" dirty="0"/>
              <a:t>risk is </a:t>
            </a:r>
            <a:r>
              <a:rPr lang="en-GB" dirty="0">
                <a:solidFill>
                  <a:srgbClr val="FF0000"/>
                </a:solidFill>
              </a:rPr>
              <a:t>increased </a:t>
            </a:r>
            <a:r>
              <a:rPr lang="en-GB" dirty="0"/>
              <a:t>in pregnant women with ASUC, particularly those </a:t>
            </a:r>
            <a:r>
              <a:rPr lang="en-GB" dirty="0">
                <a:solidFill>
                  <a:srgbClr val="FF0000"/>
                </a:solidFill>
              </a:rPr>
              <a:t>requiring surgery</a:t>
            </a:r>
            <a:r>
              <a:rPr lang="en-GB" dirty="0"/>
              <a:t>; </a:t>
            </a:r>
            <a:r>
              <a:rPr lang="en-GB" dirty="0">
                <a:solidFill>
                  <a:srgbClr val="FF0000"/>
                </a:solidFill>
              </a:rPr>
              <a:t>prophylaxis is recommended</a:t>
            </a:r>
            <a:r>
              <a:rPr lang="en-GB" dirty="0"/>
              <a:t>.</a:t>
            </a:r>
          </a:p>
        </p:txBody>
      </p:sp>
    </p:spTree>
    <p:extLst>
      <p:ext uri="{BB962C8B-B14F-4D97-AF65-F5344CB8AC3E}">
        <p14:creationId xmlns:p14="http://schemas.microsoft.com/office/powerpoint/2010/main" val="20841785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ED3F20-1BC4-9275-D99A-3EEB39CDA6A0}"/>
              </a:ext>
            </a:extLst>
          </p:cNvPr>
          <p:cNvSpPr>
            <a:spLocks noGrp="1"/>
          </p:cNvSpPr>
          <p:nvPr>
            <p:ph idx="1"/>
          </p:nvPr>
        </p:nvSpPr>
        <p:spPr>
          <a:xfrm>
            <a:off x="838200" y="2651185"/>
            <a:ext cx="10515600" cy="1880558"/>
          </a:xfrm>
        </p:spPr>
        <p:txBody>
          <a:bodyPr>
            <a:normAutofit/>
          </a:bodyPr>
          <a:lstStyle/>
          <a:p>
            <a:pPr marL="0" indent="0">
              <a:buNone/>
            </a:pPr>
            <a:r>
              <a:rPr lang="en-GB" sz="4400" dirty="0"/>
              <a:t>Imaging and endoscopy during pregnancy</a:t>
            </a:r>
          </a:p>
        </p:txBody>
      </p:sp>
    </p:spTree>
    <p:extLst>
      <p:ext uri="{BB962C8B-B14F-4D97-AF65-F5344CB8AC3E}">
        <p14:creationId xmlns:p14="http://schemas.microsoft.com/office/powerpoint/2010/main" val="34516856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BBA17-5CB3-A163-6AED-5A7ADF61BD1B}"/>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D407C0E-8FF4-54C2-AFD4-FB762D0DDE67}"/>
              </a:ext>
            </a:extLst>
          </p:cNvPr>
          <p:cNvSpPr>
            <a:spLocks noGrp="1"/>
          </p:cNvSpPr>
          <p:nvPr>
            <p:ph idx="1"/>
          </p:nvPr>
        </p:nvSpPr>
        <p:spPr/>
        <p:txBody>
          <a:bodyPr>
            <a:normAutofit fontScale="92500" lnSpcReduction="20000"/>
          </a:bodyPr>
          <a:lstStyle/>
          <a:p>
            <a:r>
              <a:rPr lang="en-GB" dirty="0">
                <a:solidFill>
                  <a:srgbClr val="FF0000"/>
                </a:solidFill>
              </a:rPr>
              <a:t>Flexible sigmoidoscopy </a:t>
            </a:r>
            <a:r>
              <a:rPr lang="en-GB" dirty="0"/>
              <a:t>can be performed at </a:t>
            </a:r>
            <a:r>
              <a:rPr lang="en-GB" dirty="0">
                <a:solidFill>
                  <a:srgbClr val="FF0000"/>
                </a:solidFill>
              </a:rPr>
              <a:t>any stage </a:t>
            </a:r>
            <a:r>
              <a:rPr lang="en-GB" dirty="0"/>
              <a:t>during pregnancy if clinically indicated.</a:t>
            </a:r>
          </a:p>
          <a:p>
            <a:r>
              <a:rPr lang="en-GB" dirty="0"/>
              <a:t> Endoscopic assessment should </a:t>
            </a:r>
            <a:r>
              <a:rPr lang="en-GB" dirty="0">
                <a:solidFill>
                  <a:srgbClr val="FF0000"/>
                </a:solidFill>
              </a:rPr>
              <a:t>be avoided </a:t>
            </a:r>
            <a:r>
              <a:rPr lang="en-GB" dirty="0"/>
              <a:t>during pregnancy unless critical.</a:t>
            </a:r>
          </a:p>
          <a:p>
            <a:r>
              <a:rPr lang="en-GB" dirty="0"/>
              <a:t>Sigmoidoscopy is considered safest during the second trimester without </a:t>
            </a:r>
            <a:r>
              <a:rPr lang="en-GB" dirty="0">
                <a:solidFill>
                  <a:srgbClr val="FF0000"/>
                </a:solidFill>
              </a:rPr>
              <a:t>sedation or bowel preparation </a:t>
            </a:r>
            <a:r>
              <a:rPr lang="en-GB" dirty="0"/>
              <a:t>and </a:t>
            </a:r>
            <a:r>
              <a:rPr lang="en-GB" dirty="0">
                <a:solidFill>
                  <a:srgbClr val="FF0000"/>
                </a:solidFill>
              </a:rPr>
              <a:t>lying in the left-lateral </a:t>
            </a:r>
            <a:r>
              <a:rPr lang="en-GB" dirty="0"/>
              <a:t>position.</a:t>
            </a:r>
          </a:p>
          <a:p>
            <a:r>
              <a:rPr lang="en-GB" dirty="0"/>
              <a:t> If sedation is required, </a:t>
            </a:r>
            <a:r>
              <a:rPr lang="en-GB" dirty="0">
                <a:solidFill>
                  <a:srgbClr val="FF0000"/>
                </a:solidFill>
              </a:rPr>
              <a:t>propofol </a:t>
            </a:r>
            <a:r>
              <a:rPr lang="en-GB" dirty="0"/>
              <a:t>administered by an anaesthetist can be recommended.</a:t>
            </a:r>
          </a:p>
          <a:p>
            <a:r>
              <a:rPr lang="en-GB" dirty="0"/>
              <a:t> Endoscopic assessment during pregnancy </a:t>
            </a:r>
            <a:r>
              <a:rPr lang="en-GB" dirty="0">
                <a:solidFill>
                  <a:srgbClr val="FF0000"/>
                </a:solidFill>
              </a:rPr>
              <a:t>does not increase </a:t>
            </a:r>
            <a:r>
              <a:rPr lang="en-GB" dirty="0"/>
              <a:t>the risk of spontaneous abortion; </a:t>
            </a:r>
          </a:p>
          <a:p>
            <a:r>
              <a:rPr lang="en-GB" dirty="0"/>
              <a:t>one study reported that endoscopic findings invoked management changes in 78% of patients</a:t>
            </a:r>
          </a:p>
        </p:txBody>
      </p:sp>
    </p:spTree>
    <p:extLst>
      <p:ext uri="{BB962C8B-B14F-4D97-AF65-F5344CB8AC3E}">
        <p14:creationId xmlns:p14="http://schemas.microsoft.com/office/powerpoint/2010/main" val="11526367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71F78-A0F5-58C8-A6E4-B270358452EA}"/>
              </a:ext>
            </a:extLst>
          </p:cNvPr>
          <p:cNvSpPr>
            <a:spLocks noGrp="1"/>
          </p:cNvSpPr>
          <p:nvPr>
            <p:ph type="title"/>
          </p:nvPr>
        </p:nvSpPr>
        <p:spPr/>
        <p:txBody>
          <a:bodyPr/>
          <a:lstStyle/>
          <a:p>
            <a:r>
              <a:rPr lang="en-GB" dirty="0"/>
              <a:t>Statement 28</a:t>
            </a:r>
          </a:p>
        </p:txBody>
      </p:sp>
      <p:sp>
        <p:nvSpPr>
          <p:cNvPr id="3" name="Content Placeholder 2">
            <a:extLst>
              <a:ext uri="{FF2B5EF4-FFF2-40B4-BE49-F238E27FC236}">
                <a16:creationId xmlns:a16="http://schemas.microsoft.com/office/drawing/2014/main" id="{8237A07E-61CC-9795-6A68-1400CC1E90E2}"/>
              </a:ext>
            </a:extLst>
          </p:cNvPr>
          <p:cNvSpPr>
            <a:spLocks noGrp="1"/>
          </p:cNvSpPr>
          <p:nvPr>
            <p:ph idx="1"/>
          </p:nvPr>
        </p:nvSpPr>
        <p:spPr>
          <a:xfrm>
            <a:off x="838200" y="1785369"/>
            <a:ext cx="10515600" cy="4351338"/>
          </a:xfrm>
        </p:spPr>
        <p:txBody>
          <a:bodyPr>
            <a:normAutofit fontScale="92500"/>
          </a:bodyPr>
          <a:lstStyle/>
          <a:p>
            <a:r>
              <a:rPr lang="en-GB" dirty="0">
                <a:solidFill>
                  <a:srgbClr val="FF0000"/>
                </a:solidFill>
              </a:rPr>
              <a:t>MR-</a:t>
            </a:r>
            <a:r>
              <a:rPr lang="en-GB" dirty="0" err="1">
                <a:solidFill>
                  <a:srgbClr val="FF0000"/>
                </a:solidFill>
              </a:rPr>
              <a:t>enterography</a:t>
            </a:r>
            <a:r>
              <a:rPr lang="en-GB" dirty="0">
                <a:solidFill>
                  <a:srgbClr val="FF0000"/>
                </a:solidFill>
              </a:rPr>
              <a:t> without gadolinium </a:t>
            </a:r>
            <a:r>
              <a:rPr lang="en-GB" dirty="0"/>
              <a:t>contrast is safe during pregnancy.</a:t>
            </a:r>
          </a:p>
          <a:p>
            <a:r>
              <a:rPr lang="en-GB" dirty="0"/>
              <a:t> MR-</a:t>
            </a:r>
            <a:r>
              <a:rPr lang="en-GB" dirty="0" err="1"/>
              <a:t>enterography</a:t>
            </a:r>
            <a:r>
              <a:rPr lang="en-GB" dirty="0"/>
              <a:t> has no radiation exposure and is preferred over X-ray or CT during pregnancy.</a:t>
            </a:r>
          </a:p>
          <a:p>
            <a:r>
              <a:rPr lang="en-GB" dirty="0"/>
              <a:t> Non-contrast MR-</a:t>
            </a:r>
            <a:r>
              <a:rPr lang="en-GB" dirty="0" err="1"/>
              <a:t>enterography</a:t>
            </a:r>
            <a:r>
              <a:rPr lang="en-GB" dirty="0"/>
              <a:t> is not associated with adverse </a:t>
            </a:r>
            <a:r>
              <a:rPr lang="en-GB" dirty="0" err="1"/>
              <a:t>maternofetal</a:t>
            </a:r>
            <a:r>
              <a:rPr lang="en-GB" dirty="0"/>
              <a:t> effects, and can identify IBD complications.</a:t>
            </a:r>
          </a:p>
          <a:p>
            <a:r>
              <a:rPr lang="en-GB" dirty="0"/>
              <a:t> </a:t>
            </a:r>
            <a:r>
              <a:rPr lang="en-GB" dirty="0">
                <a:solidFill>
                  <a:srgbClr val="FF0000"/>
                </a:solidFill>
              </a:rPr>
              <a:t>Gadolinium traverses the placenta </a:t>
            </a:r>
            <a:r>
              <a:rPr lang="en-GB" dirty="0"/>
              <a:t>into the amniotic fluid where it recirculates through the </a:t>
            </a:r>
            <a:r>
              <a:rPr lang="en-GB" dirty="0" err="1"/>
              <a:t>fetal</a:t>
            </a:r>
            <a:r>
              <a:rPr lang="en-GB" dirty="0"/>
              <a:t> gastrointestinal and genitourinary tracts. </a:t>
            </a:r>
          </a:p>
          <a:p>
            <a:r>
              <a:rPr lang="en-GB" dirty="0"/>
              <a:t>Data have not detected an increased rate of </a:t>
            </a:r>
            <a:r>
              <a:rPr lang="en-GB" dirty="0" err="1"/>
              <a:t>fetal</a:t>
            </a:r>
            <a:r>
              <a:rPr lang="en-GB" dirty="0"/>
              <a:t> toxicity, but gadolinium is commonly </a:t>
            </a:r>
            <a:r>
              <a:rPr lang="en-GB" dirty="0">
                <a:solidFill>
                  <a:srgbClr val="FF0000"/>
                </a:solidFill>
              </a:rPr>
              <a:t>avoided during </a:t>
            </a:r>
            <a:r>
              <a:rPr lang="en-GB" dirty="0" err="1">
                <a:solidFill>
                  <a:srgbClr val="FF0000"/>
                </a:solidFill>
              </a:rPr>
              <a:t>pregnany</a:t>
            </a:r>
            <a:endParaRPr lang="en-GB" dirty="0">
              <a:solidFill>
                <a:srgbClr val="FF0000"/>
              </a:solidFill>
            </a:endParaRPr>
          </a:p>
        </p:txBody>
      </p:sp>
    </p:spTree>
    <p:extLst>
      <p:ext uri="{BB962C8B-B14F-4D97-AF65-F5344CB8AC3E}">
        <p14:creationId xmlns:p14="http://schemas.microsoft.com/office/powerpoint/2010/main" val="26176442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1FF7F-97D9-8D15-4865-22DF0370A890}"/>
              </a:ext>
            </a:extLst>
          </p:cNvPr>
          <p:cNvSpPr>
            <a:spLocks noGrp="1"/>
          </p:cNvSpPr>
          <p:nvPr>
            <p:ph type="title"/>
          </p:nvPr>
        </p:nvSpPr>
        <p:spPr/>
        <p:txBody>
          <a:bodyPr/>
          <a:lstStyle/>
          <a:p>
            <a:r>
              <a:rPr lang="en-GB" dirty="0"/>
              <a:t>Statement 29: </a:t>
            </a:r>
          </a:p>
        </p:txBody>
      </p:sp>
      <p:sp>
        <p:nvSpPr>
          <p:cNvPr id="3" name="Content Placeholder 2">
            <a:extLst>
              <a:ext uri="{FF2B5EF4-FFF2-40B4-BE49-F238E27FC236}">
                <a16:creationId xmlns:a16="http://schemas.microsoft.com/office/drawing/2014/main" id="{7FA5CE2F-B88C-B497-DEB8-98CB453DB686}"/>
              </a:ext>
            </a:extLst>
          </p:cNvPr>
          <p:cNvSpPr>
            <a:spLocks noGrp="1"/>
          </p:cNvSpPr>
          <p:nvPr>
            <p:ph idx="1"/>
          </p:nvPr>
        </p:nvSpPr>
        <p:spPr>
          <a:xfrm>
            <a:off x="649857" y="1431985"/>
            <a:ext cx="10703943" cy="4744978"/>
          </a:xfrm>
        </p:spPr>
        <p:txBody>
          <a:bodyPr>
            <a:normAutofit fontScale="77500" lnSpcReduction="20000"/>
          </a:bodyPr>
          <a:lstStyle/>
          <a:p>
            <a:r>
              <a:rPr lang="en-GB" dirty="0"/>
              <a:t> </a:t>
            </a:r>
            <a:r>
              <a:rPr lang="en-GB" dirty="0">
                <a:solidFill>
                  <a:srgbClr val="FF0000"/>
                </a:solidFill>
              </a:rPr>
              <a:t>Intestinal ultrasound </a:t>
            </a:r>
            <a:r>
              <a:rPr lang="en-GB" dirty="0"/>
              <a:t>is a safe and accurate way of assessing disease activity particularly during the first and second trimesters or pregnancy, where sufficient local expertise in this technique is present Intestinal ultrasound provides non-invasive monitoring of disease activity in IBD. </a:t>
            </a:r>
          </a:p>
          <a:p>
            <a:r>
              <a:rPr lang="en-GB" dirty="0"/>
              <a:t>Two studies have examined its use in pregnancy and determined that it is feasible, accurate and provides good views of the colon and ileum until at least 20weeks’ gestation.</a:t>
            </a:r>
          </a:p>
          <a:p>
            <a:r>
              <a:rPr lang="en-GB" dirty="0"/>
              <a:t>There is a slight drop in usefulness at examining the terminal ileum between 20 and 26weeks; adequate views are obtained in approximately 60% of patients.</a:t>
            </a:r>
          </a:p>
          <a:p>
            <a:r>
              <a:rPr lang="en-GB" dirty="0"/>
              <a:t> </a:t>
            </a:r>
            <a:r>
              <a:rPr lang="en-GB" dirty="0">
                <a:solidFill>
                  <a:srgbClr val="FF0000"/>
                </a:solidFill>
              </a:rPr>
              <a:t>In the third trimester, views of the terminal ileum become more difficult</a:t>
            </a:r>
            <a:r>
              <a:rPr lang="en-GB" dirty="0"/>
              <a:t>, with only 20% of procedures obtaining adequate views.</a:t>
            </a:r>
          </a:p>
          <a:p>
            <a:r>
              <a:rPr lang="en-GB" dirty="0"/>
              <a:t> The sigmoid colon can become more difficult to assess in the third trimester; views of the remainder of the bowel tend to remain adequate.</a:t>
            </a:r>
          </a:p>
          <a:p>
            <a:r>
              <a:rPr lang="en-GB" dirty="0"/>
              <a:t> </a:t>
            </a:r>
            <a:r>
              <a:rPr lang="en-GB" dirty="0">
                <a:solidFill>
                  <a:srgbClr val="FF0000"/>
                </a:solidFill>
              </a:rPr>
              <a:t>Intestinal ultrasound</a:t>
            </a:r>
            <a:r>
              <a:rPr lang="en-GB" dirty="0"/>
              <a:t> during pregnancy correlates with other objective </a:t>
            </a:r>
            <a:r>
              <a:rPr lang="en-GB" dirty="0">
                <a:solidFill>
                  <a:srgbClr val="FF0000"/>
                </a:solidFill>
              </a:rPr>
              <a:t>biomarkers </a:t>
            </a:r>
            <a:r>
              <a:rPr lang="en-GB" dirty="0"/>
              <a:t>of disease activity and can be used to optimise medical management and confirm treatment response throughout pregnancy. </a:t>
            </a:r>
          </a:p>
          <a:p>
            <a:r>
              <a:rPr lang="en-GB" dirty="0">
                <a:solidFill>
                  <a:srgbClr val="FF0000"/>
                </a:solidFill>
              </a:rPr>
              <a:t>Faecal calprotectin </a:t>
            </a:r>
            <a:r>
              <a:rPr lang="en-GB" dirty="0"/>
              <a:t>also correlates with disease activity throughout pregnancy.</a:t>
            </a:r>
          </a:p>
        </p:txBody>
      </p:sp>
    </p:spTree>
    <p:extLst>
      <p:ext uri="{BB962C8B-B14F-4D97-AF65-F5344CB8AC3E}">
        <p14:creationId xmlns:p14="http://schemas.microsoft.com/office/powerpoint/2010/main" val="21497301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57F8DD-AFC4-1E9A-1114-CBA3954D3EFB}"/>
              </a:ext>
            </a:extLst>
          </p:cNvPr>
          <p:cNvSpPr>
            <a:spLocks noGrp="1"/>
          </p:cNvSpPr>
          <p:nvPr>
            <p:ph idx="1"/>
          </p:nvPr>
        </p:nvSpPr>
        <p:spPr>
          <a:xfrm>
            <a:off x="838200" y="2541916"/>
            <a:ext cx="10515600" cy="1449239"/>
          </a:xfrm>
        </p:spPr>
        <p:txBody>
          <a:bodyPr>
            <a:normAutofit/>
          </a:bodyPr>
          <a:lstStyle/>
          <a:p>
            <a:pPr marL="0" indent="0">
              <a:buNone/>
            </a:pPr>
            <a:r>
              <a:rPr lang="en-GB" sz="6000" dirty="0"/>
              <a:t>                    Delivery</a:t>
            </a:r>
          </a:p>
        </p:txBody>
      </p:sp>
    </p:spTree>
    <p:extLst>
      <p:ext uri="{BB962C8B-B14F-4D97-AF65-F5344CB8AC3E}">
        <p14:creationId xmlns:p14="http://schemas.microsoft.com/office/powerpoint/2010/main" val="579463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929037-2053-7B44-0474-A9802F5CB333}"/>
              </a:ext>
            </a:extLst>
          </p:cNvPr>
          <p:cNvSpPr>
            <a:spLocks noGrp="1"/>
          </p:cNvSpPr>
          <p:nvPr>
            <p:ph idx="1"/>
          </p:nvPr>
        </p:nvSpPr>
        <p:spPr>
          <a:xfrm>
            <a:off x="838200" y="2823713"/>
            <a:ext cx="10266872" cy="1909313"/>
          </a:xfrm>
        </p:spPr>
        <p:txBody>
          <a:bodyPr>
            <a:normAutofit/>
          </a:bodyPr>
          <a:lstStyle/>
          <a:p>
            <a:pPr marL="0" indent="0">
              <a:buNone/>
            </a:pPr>
            <a:r>
              <a:rPr lang="en-GB" sz="6000" dirty="0"/>
              <a:t>   Influence of IBD on fecundity</a:t>
            </a:r>
          </a:p>
        </p:txBody>
      </p:sp>
    </p:spTree>
    <p:extLst>
      <p:ext uri="{BB962C8B-B14F-4D97-AF65-F5344CB8AC3E}">
        <p14:creationId xmlns:p14="http://schemas.microsoft.com/office/powerpoint/2010/main" val="28676131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38260-C963-C34C-67BA-47F388F6A526}"/>
              </a:ext>
            </a:extLst>
          </p:cNvPr>
          <p:cNvSpPr>
            <a:spLocks noGrp="1"/>
          </p:cNvSpPr>
          <p:nvPr>
            <p:ph type="title"/>
          </p:nvPr>
        </p:nvSpPr>
        <p:spPr/>
        <p:txBody>
          <a:bodyPr/>
          <a:lstStyle/>
          <a:p>
            <a:r>
              <a:rPr lang="en-GB" dirty="0"/>
              <a:t>Statement 30:</a:t>
            </a:r>
          </a:p>
        </p:txBody>
      </p:sp>
      <p:sp>
        <p:nvSpPr>
          <p:cNvPr id="3" name="Content Placeholder 2">
            <a:extLst>
              <a:ext uri="{FF2B5EF4-FFF2-40B4-BE49-F238E27FC236}">
                <a16:creationId xmlns:a16="http://schemas.microsoft.com/office/drawing/2014/main" id="{E4DF87BF-CB2E-5949-7D0D-40C828FFEBF5}"/>
              </a:ext>
            </a:extLst>
          </p:cNvPr>
          <p:cNvSpPr>
            <a:spLocks noGrp="1"/>
          </p:cNvSpPr>
          <p:nvPr>
            <p:ph idx="1"/>
          </p:nvPr>
        </p:nvSpPr>
        <p:spPr>
          <a:xfrm>
            <a:off x="838200" y="1506747"/>
            <a:ext cx="10515600" cy="4670216"/>
          </a:xfrm>
        </p:spPr>
        <p:txBody>
          <a:bodyPr>
            <a:normAutofit fontScale="92500" lnSpcReduction="20000"/>
          </a:bodyPr>
          <a:lstStyle/>
          <a:p>
            <a:r>
              <a:rPr lang="en-GB" dirty="0"/>
              <a:t>The majority of women with IBD (</a:t>
            </a:r>
            <a:r>
              <a:rPr lang="en-GB" dirty="0">
                <a:solidFill>
                  <a:srgbClr val="FF0000"/>
                </a:solidFill>
              </a:rPr>
              <a:t>excluding women with perianal disease or ileal pouch-anal anastomosis)</a:t>
            </a:r>
            <a:r>
              <a:rPr lang="en-GB" dirty="0"/>
              <a:t> are able to have a </a:t>
            </a:r>
            <a:r>
              <a:rPr lang="en-GB" dirty="0">
                <a:solidFill>
                  <a:srgbClr val="FF0000"/>
                </a:solidFill>
              </a:rPr>
              <a:t>natural vaginal delivery</a:t>
            </a:r>
            <a:r>
              <a:rPr lang="en-GB" dirty="0"/>
              <a:t>, with the mode of delivery being governed by obstetric factors rather than IBD Women with IBD have higher rates of elective and emergency caesarean sections (CS). </a:t>
            </a:r>
          </a:p>
          <a:p>
            <a:r>
              <a:rPr lang="en-GB" dirty="0">
                <a:solidFill>
                  <a:srgbClr val="FF0000"/>
                </a:solidFill>
              </a:rPr>
              <a:t>Decisions</a:t>
            </a:r>
            <a:r>
              <a:rPr lang="en-GB" dirty="0"/>
              <a:t> about mode of delivery should be based on obstetric indications, and the woman’s preferences. </a:t>
            </a:r>
          </a:p>
          <a:p>
            <a:r>
              <a:rPr lang="en-GB" dirty="0"/>
              <a:t>Where indicated, </a:t>
            </a:r>
            <a:r>
              <a:rPr lang="en-GB" dirty="0">
                <a:solidFill>
                  <a:srgbClr val="FF0000"/>
                </a:solidFill>
              </a:rPr>
              <a:t>a multidisciplinary team</a:t>
            </a:r>
            <a:r>
              <a:rPr lang="en-GB" dirty="0"/>
              <a:t>, including a gastroenterologist and colorectal surgeon, should discuss the effects of delivery modality on the pelvic floor, anal sphincter and bowel function. </a:t>
            </a:r>
          </a:p>
          <a:p>
            <a:r>
              <a:rPr lang="en-GB" dirty="0"/>
              <a:t>While CS is recommended for some women with IBD ,most women can have a natural vaginal delivery (NVD). </a:t>
            </a:r>
            <a:r>
              <a:rPr lang="en-GB" dirty="0">
                <a:solidFill>
                  <a:srgbClr val="FF0000"/>
                </a:solidFill>
              </a:rPr>
              <a:t>NVD </a:t>
            </a:r>
            <a:r>
              <a:rPr lang="en-GB" dirty="0"/>
              <a:t>incurs fewer maternal adverse effects than CS, and </a:t>
            </a:r>
            <a:r>
              <a:rPr lang="en-GB" dirty="0">
                <a:solidFill>
                  <a:srgbClr val="FF0000"/>
                </a:solidFill>
              </a:rPr>
              <a:t>avoids additional abdominal surgery </a:t>
            </a:r>
            <a:r>
              <a:rPr lang="en-GB" dirty="0"/>
              <a:t>without increasing the risk of postpartum luminal or perianal IBD flares.</a:t>
            </a:r>
          </a:p>
        </p:txBody>
      </p:sp>
    </p:spTree>
    <p:extLst>
      <p:ext uri="{BB962C8B-B14F-4D97-AF65-F5344CB8AC3E}">
        <p14:creationId xmlns:p14="http://schemas.microsoft.com/office/powerpoint/2010/main" val="12463919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6B590-3E8B-F00C-F590-829A2DCEB63A}"/>
              </a:ext>
            </a:extLst>
          </p:cNvPr>
          <p:cNvSpPr>
            <a:spLocks noGrp="1"/>
          </p:cNvSpPr>
          <p:nvPr>
            <p:ph type="title"/>
          </p:nvPr>
        </p:nvSpPr>
        <p:spPr/>
        <p:txBody>
          <a:bodyPr/>
          <a:lstStyle/>
          <a:p>
            <a:r>
              <a:rPr lang="en-GB" dirty="0"/>
              <a:t>Statement 31:</a:t>
            </a:r>
          </a:p>
        </p:txBody>
      </p:sp>
      <p:sp>
        <p:nvSpPr>
          <p:cNvPr id="3" name="Content Placeholder 2">
            <a:extLst>
              <a:ext uri="{FF2B5EF4-FFF2-40B4-BE49-F238E27FC236}">
                <a16:creationId xmlns:a16="http://schemas.microsoft.com/office/drawing/2014/main" id="{32EC54B6-B245-04E2-F078-5072AB328799}"/>
              </a:ext>
            </a:extLst>
          </p:cNvPr>
          <p:cNvSpPr>
            <a:spLocks noGrp="1"/>
          </p:cNvSpPr>
          <p:nvPr>
            <p:ph idx="1"/>
          </p:nvPr>
        </p:nvSpPr>
        <p:spPr/>
        <p:txBody>
          <a:bodyPr>
            <a:normAutofit fontScale="92500" lnSpcReduction="10000"/>
          </a:bodyPr>
          <a:lstStyle/>
          <a:p>
            <a:r>
              <a:rPr lang="en-GB" dirty="0"/>
              <a:t>Caesarean section </a:t>
            </a:r>
            <a:r>
              <a:rPr lang="en-GB" dirty="0">
                <a:solidFill>
                  <a:srgbClr val="FF0000"/>
                </a:solidFill>
              </a:rPr>
              <a:t>is strongly recommended </a:t>
            </a:r>
            <a:r>
              <a:rPr lang="en-GB" dirty="0"/>
              <a:t>for active perianal disease (</a:t>
            </a:r>
            <a:r>
              <a:rPr lang="en-GB" dirty="0">
                <a:solidFill>
                  <a:srgbClr val="FF0000"/>
                </a:solidFill>
              </a:rPr>
              <a:t>including fistulae, abscesses and sphincter damage</a:t>
            </a:r>
            <a:r>
              <a:rPr lang="en-GB" dirty="0"/>
              <a:t>) Perianal disease, which includes anorectal fistulae, rectovaginal fistulae, abscesses, anal fissures and strictures, occurs in 15–30% of patients with CD.</a:t>
            </a:r>
          </a:p>
          <a:p>
            <a:r>
              <a:rPr lang="en-GB" dirty="0"/>
              <a:t> Women with active perianal disease at the time of NVD are at high risk (up to 100%) of continuing or worsening perianal disease postpartum, and local complications.</a:t>
            </a:r>
          </a:p>
          <a:p>
            <a:r>
              <a:rPr lang="en-GB" dirty="0"/>
              <a:t> Active perianal disease is associated with an </a:t>
            </a:r>
            <a:r>
              <a:rPr lang="en-GB" dirty="0">
                <a:solidFill>
                  <a:srgbClr val="FF0000"/>
                </a:solidFill>
              </a:rPr>
              <a:t>11-fold higher </a:t>
            </a:r>
            <a:r>
              <a:rPr lang="en-GB" dirty="0"/>
              <a:t>risk of fourth degree perianal tears from NVD.</a:t>
            </a:r>
          </a:p>
          <a:p>
            <a:r>
              <a:rPr lang="en-GB" dirty="0"/>
              <a:t>We recommend that women with active perianal disease deliver via CS to reduce the risk of maternal morbidity</a:t>
            </a:r>
          </a:p>
        </p:txBody>
      </p:sp>
    </p:spTree>
    <p:extLst>
      <p:ext uri="{BB962C8B-B14F-4D97-AF65-F5344CB8AC3E}">
        <p14:creationId xmlns:p14="http://schemas.microsoft.com/office/powerpoint/2010/main" val="12612298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428B7-1A28-2B3F-58BE-7B2A99A111C1}"/>
              </a:ext>
            </a:extLst>
          </p:cNvPr>
          <p:cNvSpPr>
            <a:spLocks noGrp="1"/>
          </p:cNvSpPr>
          <p:nvPr>
            <p:ph type="title"/>
          </p:nvPr>
        </p:nvSpPr>
        <p:spPr/>
        <p:txBody>
          <a:bodyPr/>
          <a:lstStyle/>
          <a:p>
            <a:r>
              <a:rPr lang="en-GB" dirty="0"/>
              <a:t>Statement 32:</a:t>
            </a:r>
          </a:p>
        </p:txBody>
      </p:sp>
      <p:sp>
        <p:nvSpPr>
          <p:cNvPr id="3" name="Content Placeholder 2">
            <a:extLst>
              <a:ext uri="{FF2B5EF4-FFF2-40B4-BE49-F238E27FC236}">
                <a16:creationId xmlns:a16="http://schemas.microsoft.com/office/drawing/2014/main" id="{189D13F1-F321-C3C8-4F7A-9CEFF19A77C7}"/>
              </a:ext>
            </a:extLst>
          </p:cNvPr>
          <p:cNvSpPr>
            <a:spLocks noGrp="1"/>
          </p:cNvSpPr>
          <p:nvPr>
            <p:ph idx="1"/>
          </p:nvPr>
        </p:nvSpPr>
        <p:spPr/>
        <p:txBody>
          <a:bodyPr>
            <a:normAutofit/>
          </a:bodyPr>
          <a:lstStyle/>
          <a:p>
            <a:r>
              <a:rPr lang="en-GB" dirty="0">
                <a:solidFill>
                  <a:srgbClr val="FF0000"/>
                </a:solidFill>
              </a:rPr>
              <a:t>Caesarean section </a:t>
            </a:r>
            <a:r>
              <a:rPr lang="en-GB" dirty="0"/>
              <a:t>should be considered for women with </a:t>
            </a:r>
            <a:r>
              <a:rPr lang="en-GB" dirty="0">
                <a:solidFill>
                  <a:srgbClr val="FF0000"/>
                </a:solidFill>
              </a:rPr>
              <a:t>inactive perianal disease, ileal pouch-anal anastomosis or severe proctitis</a:t>
            </a:r>
            <a:r>
              <a:rPr lang="en-GB" dirty="0"/>
              <a:t>.</a:t>
            </a:r>
          </a:p>
          <a:p>
            <a:r>
              <a:rPr lang="en-GB" dirty="0"/>
              <a:t>A </a:t>
            </a:r>
            <a:r>
              <a:rPr lang="en-GB" dirty="0">
                <a:solidFill>
                  <a:srgbClr val="FF0000"/>
                </a:solidFill>
              </a:rPr>
              <a:t>threefold i</a:t>
            </a:r>
            <a:r>
              <a:rPr lang="en-GB" dirty="0"/>
              <a:t>ncrease in perianal fistulae was found in women with </a:t>
            </a:r>
            <a:r>
              <a:rPr lang="en-GB" dirty="0">
                <a:solidFill>
                  <a:srgbClr val="FF0000"/>
                </a:solidFill>
              </a:rPr>
              <a:t>quiescent</a:t>
            </a:r>
            <a:r>
              <a:rPr lang="en-GB" dirty="0"/>
              <a:t> perianal CD.</a:t>
            </a:r>
          </a:p>
          <a:p>
            <a:r>
              <a:rPr lang="en-GB" dirty="0"/>
              <a:t> A systematic review found that women with healed perianal CD had greater rates of recurrent perianal CD with NVD, but this difference was not statistically significant.</a:t>
            </a:r>
          </a:p>
          <a:p>
            <a:r>
              <a:rPr lang="en-GB" dirty="0"/>
              <a:t> Women with active perianal disease should be encouraged to have a CS</a:t>
            </a:r>
          </a:p>
        </p:txBody>
      </p:sp>
    </p:spTree>
    <p:extLst>
      <p:ext uri="{BB962C8B-B14F-4D97-AF65-F5344CB8AC3E}">
        <p14:creationId xmlns:p14="http://schemas.microsoft.com/office/powerpoint/2010/main" val="5504842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9A2E05-84AE-5D5E-4E75-D5BC5F6C9C1F}"/>
              </a:ext>
            </a:extLst>
          </p:cNvPr>
          <p:cNvSpPr>
            <a:spLocks noGrp="1"/>
          </p:cNvSpPr>
          <p:nvPr>
            <p:ph idx="1"/>
          </p:nvPr>
        </p:nvSpPr>
        <p:spPr>
          <a:xfrm>
            <a:off x="431321" y="776377"/>
            <a:ext cx="10922479" cy="5400585"/>
          </a:xfrm>
        </p:spPr>
        <p:txBody>
          <a:bodyPr>
            <a:normAutofit fontScale="92500" lnSpcReduction="10000"/>
          </a:bodyPr>
          <a:lstStyle/>
          <a:p>
            <a:r>
              <a:rPr lang="en-GB" dirty="0"/>
              <a:t>The data surrounding NVD outcomes in women with </a:t>
            </a:r>
            <a:r>
              <a:rPr lang="en-GB" dirty="0">
                <a:solidFill>
                  <a:srgbClr val="FF0000"/>
                </a:solidFill>
              </a:rPr>
              <a:t>IPAA </a:t>
            </a:r>
            <a:r>
              <a:rPr lang="en-GB" dirty="0"/>
              <a:t>are inconclusive. NVD can </a:t>
            </a:r>
            <a:r>
              <a:rPr lang="en-GB" dirty="0">
                <a:solidFill>
                  <a:srgbClr val="FF0000"/>
                </a:solidFill>
              </a:rPr>
              <a:t>damage the pouch and its surrounding structures</a:t>
            </a:r>
            <a:r>
              <a:rPr lang="en-GB" dirty="0"/>
              <a:t>, which could impair faecal continence and cause pouch failure.</a:t>
            </a:r>
          </a:p>
          <a:p>
            <a:r>
              <a:rPr lang="en-GB" dirty="0"/>
              <a:t> Some studies have not detected an increased risk of impaired pouch function after NVD but are limited by a short follow-up</a:t>
            </a:r>
          </a:p>
          <a:p>
            <a:r>
              <a:rPr lang="en-GB" dirty="0"/>
              <a:t>Another study demonstrated increased rates of anal sphincter damage and functional impairment with NVD compared with CS.</a:t>
            </a:r>
          </a:p>
          <a:p>
            <a:r>
              <a:rPr lang="en-GB" dirty="0"/>
              <a:t>Before delivery, women with an IPAA should discuss delivery mode with their </a:t>
            </a:r>
            <a:r>
              <a:rPr lang="en-GB" dirty="0">
                <a:solidFill>
                  <a:srgbClr val="FF0000"/>
                </a:solidFill>
              </a:rPr>
              <a:t>obstetrician, gastroenterologist and colorectal surgeon</a:t>
            </a:r>
            <a:r>
              <a:rPr lang="en-GB" dirty="0"/>
              <a:t>. A colorectal surgeon should be available at the time of delivery, and obstetric injuries should be assessed and managed to minimise the risk of pouch failure. The consequences of NVD in women who require IPAA post partum are unknown but may increase the risk of </a:t>
            </a:r>
            <a:r>
              <a:rPr lang="en-GB" dirty="0">
                <a:solidFill>
                  <a:srgbClr val="FF0000"/>
                </a:solidFill>
              </a:rPr>
              <a:t>faecal incontinence from anal sphincter and pelvic floor damage. </a:t>
            </a:r>
          </a:p>
        </p:txBody>
      </p:sp>
    </p:spTree>
    <p:extLst>
      <p:ext uri="{BB962C8B-B14F-4D97-AF65-F5344CB8AC3E}">
        <p14:creationId xmlns:p14="http://schemas.microsoft.com/office/powerpoint/2010/main" val="8394599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146D98-95F6-3146-8355-39FA37FA6440}"/>
              </a:ext>
            </a:extLst>
          </p:cNvPr>
          <p:cNvSpPr>
            <a:spLocks noGrp="1"/>
          </p:cNvSpPr>
          <p:nvPr>
            <p:ph idx="1"/>
          </p:nvPr>
        </p:nvSpPr>
        <p:spPr>
          <a:xfrm>
            <a:off x="838200" y="2340633"/>
            <a:ext cx="10515600" cy="1817299"/>
          </a:xfrm>
        </p:spPr>
        <p:txBody>
          <a:bodyPr>
            <a:normAutofit/>
          </a:bodyPr>
          <a:lstStyle/>
          <a:p>
            <a:pPr marL="0" indent="0">
              <a:buNone/>
            </a:pPr>
            <a:r>
              <a:rPr lang="en-GB" sz="4400" dirty="0"/>
              <a:t>              Postpartum management</a:t>
            </a:r>
          </a:p>
        </p:txBody>
      </p:sp>
    </p:spTree>
    <p:extLst>
      <p:ext uri="{BB962C8B-B14F-4D97-AF65-F5344CB8AC3E}">
        <p14:creationId xmlns:p14="http://schemas.microsoft.com/office/powerpoint/2010/main" val="39052821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CACE7-D509-BF58-5399-7930DFD0DABD}"/>
              </a:ext>
            </a:extLst>
          </p:cNvPr>
          <p:cNvSpPr>
            <a:spLocks noGrp="1"/>
          </p:cNvSpPr>
          <p:nvPr>
            <p:ph type="title"/>
          </p:nvPr>
        </p:nvSpPr>
        <p:spPr>
          <a:xfrm>
            <a:off x="878457" y="359374"/>
            <a:ext cx="10515600" cy="1325563"/>
          </a:xfrm>
        </p:spPr>
        <p:txBody>
          <a:bodyPr/>
          <a:lstStyle/>
          <a:p>
            <a:r>
              <a:rPr lang="en-GB" dirty="0"/>
              <a:t>Statement 33:</a:t>
            </a:r>
          </a:p>
        </p:txBody>
      </p:sp>
      <p:sp>
        <p:nvSpPr>
          <p:cNvPr id="3" name="Content Placeholder 2">
            <a:extLst>
              <a:ext uri="{FF2B5EF4-FFF2-40B4-BE49-F238E27FC236}">
                <a16:creationId xmlns:a16="http://schemas.microsoft.com/office/drawing/2014/main" id="{13D6E73C-7C5D-12F8-5EB2-F9439B093F2C}"/>
              </a:ext>
            </a:extLst>
          </p:cNvPr>
          <p:cNvSpPr>
            <a:spLocks noGrp="1"/>
          </p:cNvSpPr>
          <p:nvPr>
            <p:ph idx="1"/>
          </p:nvPr>
        </p:nvSpPr>
        <p:spPr>
          <a:xfrm>
            <a:off x="741872" y="1374476"/>
            <a:ext cx="10652185" cy="4836994"/>
          </a:xfrm>
        </p:spPr>
        <p:txBody>
          <a:bodyPr>
            <a:normAutofit/>
          </a:bodyPr>
          <a:lstStyle/>
          <a:p>
            <a:r>
              <a:rPr lang="en-GB" dirty="0">
                <a:solidFill>
                  <a:srgbClr val="FF0000"/>
                </a:solidFill>
              </a:rPr>
              <a:t>Anti-TNF therapy </a:t>
            </a:r>
            <a:r>
              <a:rPr lang="en-GB" dirty="0"/>
              <a:t>can be </a:t>
            </a:r>
            <a:r>
              <a:rPr lang="en-GB" dirty="0">
                <a:solidFill>
                  <a:srgbClr val="FF0000"/>
                </a:solidFill>
              </a:rPr>
              <a:t>resumed 24 hours after an uncomplicated </a:t>
            </a:r>
            <a:r>
              <a:rPr lang="en-GB" dirty="0"/>
              <a:t>vaginal delivery and </a:t>
            </a:r>
            <a:r>
              <a:rPr lang="en-GB" dirty="0">
                <a:solidFill>
                  <a:srgbClr val="FF0000"/>
                </a:solidFill>
              </a:rPr>
              <a:t>48 hours after an uncomplicated caesarean </a:t>
            </a:r>
            <a:r>
              <a:rPr lang="en-GB" dirty="0"/>
              <a:t>delivery if it was ceased or altered during gestation Anti-TNF agents can be initiated and continued throughout pregnancy .</a:t>
            </a:r>
          </a:p>
          <a:p>
            <a:r>
              <a:rPr lang="en-GB" dirty="0"/>
              <a:t>If dosing is interrupted during gestation, anti-TNF and other biologic agents can be resumed post partum.</a:t>
            </a:r>
          </a:p>
          <a:p>
            <a:r>
              <a:rPr lang="en-GB" dirty="0"/>
              <a:t> Biologic agents have an uncertain impact on postoperative infectious complications, and no firm conclusions about their safety in the perioperative period could be drawn.</a:t>
            </a:r>
          </a:p>
        </p:txBody>
      </p:sp>
    </p:spTree>
    <p:extLst>
      <p:ext uri="{BB962C8B-B14F-4D97-AF65-F5344CB8AC3E}">
        <p14:creationId xmlns:p14="http://schemas.microsoft.com/office/powerpoint/2010/main" val="3501355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78502-FFB5-2B8F-8B31-71C24F0F8BEC}"/>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15BAE59-22C9-CADA-BE9A-72F1FAB9E820}"/>
              </a:ext>
            </a:extLst>
          </p:cNvPr>
          <p:cNvSpPr>
            <a:spLocks noGrp="1"/>
          </p:cNvSpPr>
          <p:nvPr>
            <p:ph idx="1"/>
          </p:nvPr>
        </p:nvSpPr>
        <p:spPr/>
        <p:txBody>
          <a:bodyPr/>
          <a:lstStyle/>
          <a:p>
            <a:r>
              <a:rPr lang="en-GB" dirty="0"/>
              <a:t> The secondary outcome </a:t>
            </a:r>
            <a:r>
              <a:rPr lang="en-GB" dirty="0">
                <a:solidFill>
                  <a:srgbClr val="FF0000"/>
                </a:solidFill>
              </a:rPr>
              <a:t>of wound-related complications in participants using anti-TNF agents was not significantly elevated </a:t>
            </a:r>
            <a:r>
              <a:rPr lang="en-GB" dirty="0"/>
              <a:t>(OR=1.18, 95%CI 0.83 to 1.68). Another study identified no greater risk of wound infection with peripartum biologic therapy (n=100)or with intra-abdominal surgery. </a:t>
            </a:r>
          </a:p>
          <a:p>
            <a:r>
              <a:rPr lang="en-GB" dirty="0"/>
              <a:t>Although there are no data to guide the timing of therapy resumption after delivery, </a:t>
            </a:r>
            <a:r>
              <a:rPr lang="en-GB" dirty="0">
                <a:solidFill>
                  <a:srgbClr val="FF0000"/>
                </a:solidFill>
              </a:rPr>
              <a:t>we consider it reasonable for this to happen after delivery and before discharge if there are no contraindications</a:t>
            </a:r>
          </a:p>
        </p:txBody>
      </p:sp>
    </p:spTree>
    <p:extLst>
      <p:ext uri="{BB962C8B-B14F-4D97-AF65-F5344CB8AC3E}">
        <p14:creationId xmlns:p14="http://schemas.microsoft.com/office/powerpoint/2010/main" val="20250780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A740E-17FD-D486-2167-2A44F611F19A}"/>
              </a:ext>
            </a:extLst>
          </p:cNvPr>
          <p:cNvSpPr>
            <a:spLocks noGrp="1"/>
          </p:cNvSpPr>
          <p:nvPr>
            <p:ph type="title"/>
          </p:nvPr>
        </p:nvSpPr>
        <p:spPr/>
        <p:txBody>
          <a:bodyPr/>
          <a:lstStyle/>
          <a:p>
            <a:r>
              <a:rPr lang="en-GB" dirty="0"/>
              <a:t>Statement 34:</a:t>
            </a:r>
          </a:p>
        </p:txBody>
      </p:sp>
      <p:sp>
        <p:nvSpPr>
          <p:cNvPr id="3" name="Content Placeholder 2">
            <a:extLst>
              <a:ext uri="{FF2B5EF4-FFF2-40B4-BE49-F238E27FC236}">
                <a16:creationId xmlns:a16="http://schemas.microsoft.com/office/drawing/2014/main" id="{1FAD57D0-DB5A-E824-BD78-70293FB3C619}"/>
              </a:ext>
            </a:extLst>
          </p:cNvPr>
          <p:cNvSpPr>
            <a:spLocks noGrp="1"/>
          </p:cNvSpPr>
          <p:nvPr>
            <p:ph idx="1"/>
          </p:nvPr>
        </p:nvSpPr>
        <p:spPr/>
        <p:txBody>
          <a:bodyPr>
            <a:normAutofit/>
          </a:bodyPr>
          <a:lstStyle/>
          <a:p>
            <a:r>
              <a:rPr lang="en-GB" dirty="0"/>
              <a:t>There is an </a:t>
            </a:r>
            <a:r>
              <a:rPr lang="en-GB" dirty="0">
                <a:solidFill>
                  <a:srgbClr val="FF0000"/>
                </a:solidFill>
              </a:rPr>
              <a:t>increased risk of postnatal depression and anxiety </a:t>
            </a:r>
            <a:r>
              <a:rPr lang="en-GB" dirty="0"/>
              <a:t>in women with IBD. </a:t>
            </a:r>
          </a:p>
          <a:p>
            <a:r>
              <a:rPr lang="en-GB" dirty="0"/>
              <a:t>Women should receive a prompt psychological evaluation if a mental health disorder is suspected Mental health should be incorporated into the antenatal and postnatal management of all women. </a:t>
            </a:r>
          </a:p>
          <a:p>
            <a:r>
              <a:rPr lang="en-GB" dirty="0"/>
              <a:t>Patients should be educated about risk factors, warning signs and management of mental health conditions. Prompt professional support should be provided when necessary.</a:t>
            </a:r>
          </a:p>
        </p:txBody>
      </p:sp>
    </p:spTree>
    <p:extLst>
      <p:ext uri="{BB962C8B-B14F-4D97-AF65-F5344CB8AC3E}">
        <p14:creationId xmlns:p14="http://schemas.microsoft.com/office/powerpoint/2010/main" val="3161498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0A8ACF-3A78-A8B3-D4EF-3C084C1534B6}"/>
              </a:ext>
            </a:extLst>
          </p:cNvPr>
          <p:cNvSpPr>
            <a:spLocks noGrp="1"/>
          </p:cNvSpPr>
          <p:nvPr>
            <p:ph idx="1"/>
          </p:nvPr>
        </p:nvSpPr>
        <p:spPr>
          <a:xfrm>
            <a:off x="838200" y="2570671"/>
            <a:ext cx="10515600" cy="3606291"/>
          </a:xfrm>
        </p:spPr>
        <p:txBody>
          <a:bodyPr>
            <a:normAutofit/>
          </a:bodyPr>
          <a:lstStyle/>
          <a:p>
            <a:pPr marL="0" indent="0">
              <a:buNone/>
            </a:pPr>
            <a:r>
              <a:rPr lang="en-GB" sz="4800" dirty="0"/>
              <a:t>                      Breast feeding</a:t>
            </a:r>
          </a:p>
        </p:txBody>
      </p:sp>
    </p:spTree>
    <p:extLst>
      <p:ext uri="{BB962C8B-B14F-4D97-AF65-F5344CB8AC3E}">
        <p14:creationId xmlns:p14="http://schemas.microsoft.com/office/powerpoint/2010/main" val="33008535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4552F-8D13-F564-F878-FD5FBA303E10}"/>
              </a:ext>
            </a:extLst>
          </p:cNvPr>
          <p:cNvSpPr>
            <a:spLocks noGrp="1"/>
          </p:cNvSpPr>
          <p:nvPr>
            <p:ph type="title"/>
          </p:nvPr>
        </p:nvSpPr>
        <p:spPr/>
        <p:txBody>
          <a:bodyPr/>
          <a:lstStyle/>
          <a:p>
            <a:r>
              <a:rPr lang="en-GB" dirty="0"/>
              <a:t>Statement 35:</a:t>
            </a:r>
          </a:p>
        </p:txBody>
      </p:sp>
      <p:sp>
        <p:nvSpPr>
          <p:cNvPr id="3" name="Content Placeholder 2">
            <a:extLst>
              <a:ext uri="{FF2B5EF4-FFF2-40B4-BE49-F238E27FC236}">
                <a16:creationId xmlns:a16="http://schemas.microsoft.com/office/drawing/2014/main" id="{9212D5C2-E390-5ADE-75BD-50962457BEF7}"/>
              </a:ext>
            </a:extLst>
          </p:cNvPr>
          <p:cNvSpPr>
            <a:spLocks noGrp="1"/>
          </p:cNvSpPr>
          <p:nvPr>
            <p:ph idx="1"/>
          </p:nvPr>
        </p:nvSpPr>
        <p:spPr/>
        <p:txBody>
          <a:bodyPr/>
          <a:lstStyle/>
          <a:p>
            <a:r>
              <a:rPr lang="en-GB" dirty="0"/>
              <a:t>Breast feeding has health benefits for the mother and child, including </a:t>
            </a:r>
            <a:r>
              <a:rPr lang="en-GB" dirty="0">
                <a:solidFill>
                  <a:srgbClr val="FF0000"/>
                </a:solidFill>
              </a:rPr>
              <a:t>reducing the risk of the infant developing IBD, and should be actively encouraged for at least 12 months</a:t>
            </a:r>
          </a:p>
          <a:p>
            <a:r>
              <a:rPr lang="en-GB" dirty="0"/>
              <a:t> All pregnant women should be informed of the benefits of breast feeding.</a:t>
            </a:r>
          </a:p>
          <a:p>
            <a:r>
              <a:rPr lang="en-GB" dirty="0"/>
              <a:t>Contextual factors including medications</a:t>
            </a:r>
            <a:r>
              <a:rPr lang="en-GB" dirty="0">
                <a:solidFill>
                  <a:srgbClr val="FF0000"/>
                </a:solidFill>
              </a:rPr>
              <a:t>, maternal health and support may affect a mother’s ability to continue breast feeding</a:t>
            </a:r>
            <a:r>
              <a:rPr lang="en-GB" dirty="0"/>
              <a:t>. It is recommended that babies are exclusively breast fed for 6months and that breast feeding continues for &gt;1year, which might offer protection against the development of IBD in the infant.</a:t>
            </a:r>
          </a:p>
        </p:txBody>
      </p:sp>
    </p:spTree>
    <p:extLst>
      <p:ext uri="{BB962C8B-B14F-4D97-AF65-F5344CB8AC3E}">
        <p14:creationId xmlns:p14="http://schemas.microsoft.com/office/powerpoint/2010/main" val="1472364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EA79B-0946-C0A8-DD47-6EAA9806BE95}"/>
              </a:ext>
            </a:extLst>
          </p:cNvPr>
          <p:cNvSpPr>
            <a:spLocks noGrp="1"/>
          </p:cNvSpPr>
          <p:nvPr>
            <p:ph type="title"/>
          </p:nvPr>
        </p:nvSpPr>
        <p:spPr/>
        <p:txBody>
          <a:bodyPr/>
          <a:lstStyle/>
          <a:p>
            <a:r>
              <a:rPr lang="en-GB" dirty="0"/>
              <a:t>Statement 1</a:t>
            </a:r>
          </a:p>
        </p:txBody>
      </p:sp>
      <p:sp>
        <p:nvSpPr>
          <p:cNvPr id="3" name="Content Placeholder 2">
            <a:extLst>
              <a:ext uri="{FF2B5EF4-FFF2-40B4-BE49-F238E27FC236}">
                <a16:creationId xmlns:a16="http://schemas.microsoft.com/office/drawing/2014/main" id="{A17D2235-7207-6692-869C-87ECA3971550}"/>
              </a:ext>
            </a:extLst>
          </p:cNvPr>
          <p:cNvSpPr>
            <a:spLocks noGrp="1"/>
          </p:cNvSpPr>
          <p:nvPr>
            <p:ph idx="1"/>
          </p:nvPr>
        </p:nvSpPr>
        <p:spPr/>
        <p:txBody>
          <a:bodyPr/>
          <a:lstStyle/>
          <a:p>
            <a:r>
              <a:rPr lang="en-GB" dirty="0"/>
              <a:t> Fecundity is not reduced in quiescent Crohn’s disease or ulcerative colitis but is temporarily reduced in </a:t>
            </a:r>
            <a:r>
              <a:rPr lang="en-GB" dirty="0">
                <a:solidFill>
                  <a:srgbClr val="FF0000"/>
                </a:solidFill>
              </a:rPr>
              <a:t>active disease </a:t>
            </a:r>
            <a:r>
              <a:rPr lang="en-GB" dirty="0"/>
              <a:t>.</a:t>
            </a:r>
          </a:p>
          <a:p>
            <a:r>
              <a:rPr lang="en-GB" dirty="0"/>
              <a:t>The physiological ability to produce live children is similar in quiescent IBD and the general population.</a:t>
            </a:r>
          </a:p>
          <a:p>
            <a:r>
              <a:rPr lang="en-GB" dirty="0"/>
              <a:t> </a:t>
            </a:r>
            <a:r>
              <a:rPr lang="en-GB" dirty="0">
                <a:solidFill>
                  <a:srgbClr val="FF0000"/>
                </a:solidFill>
              </a:rPr>
              <a:t>Active IBD</a:t>
            </a:r>
            <a:r>
              <a:rPr lang="en-GB" dirty="0"/>
              <a:t> is associated with</a:t>
            </a:r>
            <a:r>
              <a:rPr lang="en-GB" dirty="0">
                <a:solidFill>
                  <a:srgbClr val="FF0000"/>
                </a:solidFill>
              </a:rPr>
              <a:t> reduced fecundity and live birth </a:t>
            </a:r>
            <a:r>
              <a:rPr lang="en-GB" dirty="0"/>
              <a:t>rates of up to 21%.</a:t>
            </a:r>
          </a:p>
        </p:txBody>
      </p:sp>
    </p:spTree>
    <p:extLst>
      <p:ext uri="{BB962C8B-B14F-4D97-AF65-F5344CB8AC3E}">
        <p14:creationId xmlns:p14="http://schemas.microsoft.com/office/powerpoint/2010/main" val="189005971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9BA19-DB47-DE56-8036-2160A54895F8}"/>
              </a:ext>
            </a:extLst>
          </p:cNvPr>
          <p:cNvSpPr>
            <a:spLocks noGrp="1"/>
          </p:cNvSpPr>
          <p:nvPr>
            <p:ph type="title"/>
          </p:nvPr>
        </p:nvSpPr>
        <p:spPr/>
        <p:txBody>
          <a:bodyPr/>
          <a:lstStyle/>
          <a:p>
            <a:r>
              <a:rPr lang="en-GB" dirty="0"/>
              <a:t>Statement 36:</a:t>
            </a:r>
          </a:p>
        </p:txBody>
      </p:sp>
      <p:sp>
        <p:nvSpPr>
          <p:cNvPr id="3" name="Content Placeholder 2">
            <a:extLst>
              <a:ext uri="{FF2B5EF4-FFF2-40B4-BE49-F238E27FC236}">
                <a16:creationId xmlns:a16="http://schemas.microsoft.com/office/drawing/2014/main" id="{45B776A0-721E-6987-58FE-61B31ED62861}"/>
              </a:ext>
            </a:extLst>
          </p:cNvPr>
          <p:cNvSpPr>
            <a:spLocks noGrp="1"/>
          </p:cNvSpPr>
          <p:nvPr>
            <p:ph idx="1"/>
          </p:nvPr>
        </p:nvSpPr>
        <p:spPr/>
        <p:txBody>
          <a:bodyPr/>
          <a:lstStyle/>
          <a:p>
            <a:r>
              <a:rPr lang="en-GB" dirty="0"/>
              <a:t> </a:t>
            </a:r>
            <a:r>
              <a:rPr lang="en-GB" dirty="0" err="1"/>
              <a:t>Mesalazines</a:t>
            </a:r>
            <a:r>
              <a:rPr lang="en-GB" dirty="0"/>
              <a:t>, thiopurines, corticosteroids (budesonide, prednisolone), anti-TNF-</a:t>
            </a:r>
            <a:r>
              <a:rPr lang="el-GR" dirty="0"/>
              <a:t>α </a:t>
            </a:r>
            <a:r>
              <a:rPr lang="en-GB" dirty="0"/>
              <a:t>agents, vedolizumab and </a:t>
            </a:r>
            <a:r>
              <a:rPr lang="en-GB" dirty="0" err="1"/>
              <a:t>ustekinumab</a:t>
            </a:r>
            <a:r>
              <a:rPr lang="en-GB" dirty="0"/>
              <a:t> can be safely administered during breast feeding</a:t>
            </a:r>
          </a:p>
        </p:txBody>
      </p:sp>
    </p:spTree>
    <p:extLst>
      <p:ext uri="{BB962C8B-B14F-4D97-AF65-F5344CB8AC3E}">
        <p14:creationId xmlns:p14="http://schemas.microsoft.com/office/powerpoint/2010/main" val="33382278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7CEC9-61EE-F6E8-10CB-9D97E0AE0DF6}"/>
              </a:ext>
            </a:extLst>
          </p:cNvPr>
          <p:cNvSpPr>
            <a:spLocks noGrp="1"/>
          </p:cNvSpPr>
          <p:nvPr>
            <p:ph type="title"/>
          </p:nvPr>
        </p:nvSpPr>
        <p:spPr/>
        <p:txBody>
          <a:bodyPr/>
          <a:lstStyle/>
          <a:p>
            <a:r>
              <a:rPr lang="en-GB" dirty="0"/>
              <a:t>Statement 37:</a:t>
            </a:r>
          </a:p>
        </p:txBody>
      </p:sp>
      <p:sp>
        <p:nvSpPr>
          <p:cNvPr id="3" name="Content Placeholder 2">
            <a:extLst>
              <a:ext uri="{FF2B5EF4-FFF2-40B4-BE49-F238E27FC236}">
                <a16:creationId xmlns:a16="http://schemas.microsoft.com/office/drawing/2014/main" id="{F7647795-0A09-314A-370C-7659969B0F90}"/>
              </a:ext>
            </a:extLst>
          </p:cNvPr>
          <p:cNvSpPr>
            <a:spLocks noGrp="1"/>
          </p:cNvSpPr>
          <p:nvPr>
            <p:ph idx="1"/>
          </p:nvPr>
        </p:nvSpPr>
        <p:spPr/>
        <p:txBody>
          <a:bodyPr>
            <a:normAutofit/>
          </a:bodyPr>
          <a:lstStyle/>
          <a:p>
            <a:r>
              <a:rPr lang="en-GB" dirty="0">
                <a:solidFill>
                  <a:srgbClr val="FF0000"/>
                </a:solidFill>
              </a:rPr>
              <a:t> Methotrexate and ciclosporin </a:t>
            </a:r>
            <a:r>
              <a:rPr lang="en-GB" dirty="0"/>
              <a:t>should be </a:t>
            </a:r>
            <a:r>
              <a:rPr lang="en-GB" dirty="0">
                <a:solidFill>
                  <a:srgbClr val="FF0000"/>
                </a:solidFill>
              </a:rPr>
              <a:t>avoided </a:t>
            </a:r>
            <a:r>
              <a:rPr lang="en-GB" dirty="0"/>
              <a:t>during breast feeding. There are insufficient data on tofacitinib.</a:t>
            </a:r>
          </a:p>
          <a:p>
            <a:r>
              <a:rPr lang="en-GB" dirty="0"/>
              <a:t> Methotrexate is excreted in breast milk and should be avoided during lactation.</a:t>
            </a:r>
          </a:p>
          <a:p>
            <a:r>
              <a:rPr lang="en-GB" dirty="0"/>
              <a:t> Ciclosporin is excreted in breast milk, and infant blood concentrations are usually low, although therapeutic blood concentrations can occur following exposure through breast milk.</a:t>
            </a:r>
          </a:p>
          <a:p>
            <a:r>
              <a:rPr lang="en-GB" dirty="0">
                <a:solidFill>
                  <a:srgbClr val="FF0000"/>
                </a:solidFill>
              </a:rPr>
              <a:t>No data are available on the use of tofacitinib during lactation </a:t>
            </a:r>
            <a:r>
              <a:rPr lang="en-GB" dirty="0"/>
              <a:t>but the manufacturer recommends that breast feeding be discontinued during therapy and </a:t>
            </a:r>
            <a:r>
              <a:rPr lang="en-GB" dirty="0">
                <a:solidFill>
                  <a:srgbClr val="FF0000"/>
                </a:solidFill>
              </a:rPr>
              <a:t>for at least 18 hours after the last </a:t>
            </a:r>
            <a:r>
              <a:rPr lang="en-GB" dirty="0"/>
              <a:t>.</a:t>
            </a:r>
          </a:p>
        </p:txBody>
      </p:sp>
    </p:spTree>
    <p:extLst>
      <p:ext uri="{BB962C8B-B14F-4D97-AF65-F5344CB8AC3E}">
        <p14:creationId xmlns:p14="http://schemas.microsoft.com/office/powerpoint/2010/main" val="257135784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00DAE7-E53B-00D4-A588-0818CBC0BE29}"/>
              </a:ext>
            </a:extLst>
          </p:cNvPr>
          <p:cNvSpPr>
            <a:spLocks noGrp="1"/>
          </p:cNvSpPr>
          <p:nvPr>
            <p:ph idx="1"/>
          </p:nvPr>
        </p:nvSpPr>
        <p:spPr>
          <a:xfrm>
            <a:off x="838200" y="2432649"/>
            <a:ext cx="10515600" cy="1460740"/>
          </a:xfrm>
        </p:spPr>
        <p:txBody>
          <a:bodyPr>
            <a:normAutofit/>
          </a:bodyPr>
          <a:lstStyle/>
          <a:p>
            <a:pPr marL="0" indent="0">
              <a:buNone/>
            </a:pPr>
            <a:r>
              <a:rPr lang="en-GB" sz="4400" dirty="0"/>
              <a:t>                         Infant vaccinations</a:t>
            </a:r>
          </a:p>
        </p:txBody>
      </p:sp>
    </p:spTree>
    <p:extLst>
      <p:ext uri="{BB962C8B-B14F-4D97-AF65-F5344CB8AC3E}">
        <p14:creationId xmlns:p14="http://schemas.microsoft.com/office/powerpoint/2010/main" val="19577569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D3D82-594B-BC3C-92B6-3F224AE294C1}"/>
              </a:ext>
            </a:extLst>
          </p:cNvPr>
          <p:cNvSpPr>
            <a:spLocks noGrp="1"/>
          </p:cNvSpPr>
          <p:nvPr>
            <p:ph type="title"/>
          </p:nvPr>
        </p:nvSpPr>
        <p:spPr/>
        <p:txBody>
          <a:bodyPr/>
          <a:lstStyle/>
          <a:p>
            <a:r>
              <a:rPr lang="en-GB" dirty="0"/>
              <a:t>Statement 38:</a:t>
            </a:r>
          </a:p>
        </p:txBody>
      </p:sp>
      <p:sp>
        <p:nvSpPr>
          <p:cNvPr id="3" name="Content Placeholder 2">
            <a:extLst>
              <a:ext uri="{FF2B5EF4-FFF2-40B4-BE49-F238E27FC236}">
                <a16:creationId xmlns:a16="http://schemas.microsoft.com/office/drawing/2014/main" id="{F8A198D3-A4CC-7F93-1C00-645F5A2808C6}"/>
              </a:ext>
            </a:extLst>
          </p:cNvPr>
          <p:cNvSpPr>
            <a:spLocks noGrp="1"/>
          </p:cNvSpPr>
          <p:nvPr>
            <p:ph idx="1"/>
          </p:nvPr>
        </p:nvSpPr>
        <p:spPr/>
        <p:txBody>
          <a:bodyPr/>
          <a:lstStyle/>
          <a:p>
            <a:r>
              <a:rPr lang="en-GB" dirty="0"/>
              <a:t> </a:t>
            </a:r>
            <a:r>
              <a:rPr lang="en-GB" dirty="0">
                <a:solidFill>
                  <a:srgbClr val="FF0000"/>
                </a:solidFill>
              </a:rPr>
              <a:t>Live vaccines </a:t>
            </a:r>
            <a:r>
              <a:rPr lang="en-GB" dirty="0"/>
              <a:t>(including MMR, BCG, and rotavirus) should be </a:t>
            </a:r>
            <a:r>
              <a:rPr lang="en-GB" dirty="0">
                <a:solidFill>
                  <a:srgbClr val="FF0000"/>
                </a:solidFill>
              </a:rPr>
              <a:t>avoided</a:t>
            </a:r>
            <a:r>
              <a:rPr lang="en-GB" dirty="0"/>
              <a:t> </a:t>
            </a:r>
            <a:r>
              <a:rPr lang="en-GB" dirty="0">
                <a:solidFill>
                  <a:srgbClr val="FF0000"/>
                </a:solidFill>
              </a:rPr>
              <a:t>for 12months </a:t>
            </a:r>
            <a:r>
              <a:rPr lang="en-GB" dirty="0"/>
              <a:t>if the infant was exposed to a </a:t>
            </a:r>
            <a:r>
              <a:rPr lang="en-GB" dirty="0">
                <a:solidFill>
                  <a:srgbClr val="FF0000"/>
                </a:solidFill>
              </a:rPr>
              <a:t>biological </a:t>
            </a:r>
            <a:r>
              <a:rPr lang="en-GB" dirty="0"/>
              <a:t>agent in utero. Non-live vaccines should be given on schedule. </a:t>
            </a:r>
          </a:p>
          <a:p>
            <a:r>
              <a:rPr lang="en-GB" dirty="0"/>
              <a:t>If live vaccines are required before 12months, the biological agent can be measured in the infant’s circulation; vaccination can take place if the drug is undetectable. </a:t>
            </a:r>
          </a:p>
          <a:p>
            <a:pPr marL="0" indent="0">
              <a:buNone/>
            </a:pPr>
            <a:endParaRPr lang="en-GB" dirty="0"/>
          </a:p>
        </p:txBody>
      </p:sp>
    </p:spTree>
    <p:extLst>
      <p:ext uri="{BB962C8B-B14F-4D97-AF65-F5344CB8AC3E}">
        <p14:creationId xmlns:p14="http://schemas.microsoft.com/office/powerpoint/2010/main" val="375560595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01392-1274-40E9-E81F-01AF3CAC26C6}"/>
              </a:ext>
            </a:extLst>
          </p:cNvPr>
          <p:cNvSpPr>
            <a:spLocks noGrp="1"/>
          </p:cNvSpPr>
          <p:nvPr>
            <p:ph type="title"/>
          </p:nvPr>
        </p:nvSpPr>
        <p:spPr/>
        <p:txBody>
          <a:bodyPr/>
          <a:lstStyle/>
          <a:p>
            <a:r>
              <a:rPr lang="en-GB" dirty="0"/>
              <a:t>Statement 39:</a:t>
            </a:r>
          </a:p>
        </p:txBody>
      </p:sp>
      <p:sp>
        <p:nvSpPr>
          <p:cNvPr id="3" name="Content Placeholder 2">
            <a:extLst>
              <a:ext uri="{FF2B5EF4-FFF2-40B4-BE49-F238E27FC236}">
                <a16:creationId xmlns:a16="http://schemas.microsoft.com/office/drawing/2014/main" id="{8E9808E3-61E5-E525-9425-96AB8DCC6E5E}"/>
              </a:ext>
            </a:extLst>
          </p:cNvPr>
          <p:cNvSpPr>
            <a:spLocks noGrp="1"/>
          </p:cNvSpPr>
          <p:nvPr>
            <p:ph idx="1"/>
          </p:nvPr>
        </p:nvSpPr>
        <p:spPr/>
        <p:txBody>
          <a:bodyPr/>
          <a:lstStyle/>
          <a:p>
            <a:r>
              <a:rPr lang="en-GB" dirty="0"/>
              <a:t> </a:t>
            </a:r>
            <a:r>
              <a:rPr lang="en-GB" dirty="0">
                <a:solidFill>
                  <a:srgbClr val="FF0000"/>
                </a:solidFill>
              </a:rPr>
              <a:t>Pharmacologic and mechanical venous thromboembolism </a:t>
            </a:r>
            <a:r>
              <a:rPr lang="en-GB" dirty="0"/>
              <a:t>prophylaxis is recommended for all hospitalised patients with IBD, particularly if undergoing a caesarean section</a:t>
            </a:r>
          </a:p>
          <a:p>
            <a:r>
              <a:rPr lang="en-GB" dirty="0"/>
              <a:t> Endogenous thrombin potential, a surrogate marker of VTE risk, identified gestational age, extraintestinal involvement of IBD and BMI as risk factors.</a:t>
            </a:r>
          </a:p>
          <a:p>
            <a:r>
              <a:rPr lang="en-GB" dirty="0"/>
              <a:t> Unfractionated or low-molecular-weight heparin can be used in pregnancy, whereas </a:t>
            </a:r>
            <a:r>
              <a:rPr lang="en-GB" dirty="0">
                <a:solidFill>
                  <a:srgbClr val="FF0000"/>
                </a:solidFill>
              </a:rPr>
              <a:t>warfarin can be used during lactation</a:t>
            </a:r>
            <a:r>
              <a:rPr lang="en-GB" dirty="0"/>
              <a:t>.</a:t>
            </a:r>
          </a:p>
          <a:p>
            <a:r>
              <a:rPr lang="en-GB" dirty="0"/>
              <a:t> </a:t>
            </a:r>
            <a:r>
              <a:rPr lang="en-GB" dirty="0">
                <a:solidFill>
                  <a:srgbClr val="FF0000"/>
                </a:solidFill>
              </a:rPr>
              <a:t>Direct thrombin and factor-</a:t>
            </a:r>
            <a:r>
              <a:rPr lang="en-GB" dirty="0" err="1">
                <a:solidFill>
                  <a:srgbClr val="FF0000"/>
                </a:solidFill>
              </a:rPr>
              <a:t>Xa</a:t>
            </a:r>
            <a:r>
              <a:rPr lang="en-GB" dirty="0">
                <a:solidFill>
                  <a:srgbClr val="FF0000"/>
                </a:solidFill>
              </a:rPr>
              <a:t> </a:t>
            </a:r>
            <a:r>
              <a:rPr lang="en-GB" dirty="0"/>
              <a:t>inhibitors are </a:t>
            </a:r>
            <a:r>
              <a:rPr lang="en-GB" dirty="0">
                <a:solidFill>
                  <a:srgbClr val="FF0000"/>
                </a:solidFill>
              </a:rPr>
              <a:t>not </a:t>
            </a:r>
            <a:r>
              <a:rPr lang="en-GB" dirty="0"/>
              <a:t>recommended in pregnancy or lactation.</a:t>
            </a:r>
          </a:p>
          <a:p>
            <a:endParaRPr lang="en-GB" dirty="0"/>
          </a:p>
        </p:txBody>
      </p:sp>
    </p:spTree>
    <p:extLst>
      <p:ext uri="{BB962C8B-B14F-4D97-AF65-F5344CB8AC3E}">
        <p14:creationId xmlns:p14="http://schemas.microsoft.com/office/powerpoint/2010/main" val="246759273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BF5093-E798-A5FC-8B0A-0E9FE0B81D45}"/>
              </a:ext>
            </a:extLst>
          </p:cNvPr>
          <p:cNvSpPr>
            <a:spLocks noGrp="1"/>
          </p:cNvSpPr>
          <p:nvPr>
            <p:ph idx="1"/>
          </p:nvPr>
        </p:nvSpPr>
        <p:spPr/>
        <p:txBody>
          <a:bodyPr/>
          <a:lstStyle/>
          <a:p>
            <a:pPr marL="0" indent="0">
              <a:buNone/>
            </a:pPr>
            <a:r>
              <a:rPr lang="en-GB" dirty="0"/>
              <a:t>                                  </a:t>
            </a:r>
            <a:r>
              <a:rPr lang="en-GB" sz="4400" dirty="0"/>
              <a:t>Inappropriate statements</a:t>
            </a:r>
          </a:p>
        </p:txBody>
      </p:sp>
    </p:spTree>
    <p:extLst>
      <p:ext uri="{BB962C8B-B14F-4D97-AF65-F5344CB8AC3E}">
        <p14:creationId xmlns:p14="http://schemas.microsoft.com/office/powerpoint/2010/main" val="390236346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F1663-C6D9-AE58-593B-A1BD8AB9A88A}"/>
              </a:ext>
            </a:extLst>
          </p:cNvPr>
          <p:cNvSpPr>
            <a:spLocks noGrp="1"/>
          </p:cNvSpPr>
          <p:nvPr>
            <p:ph type="title"/>
          </p:nvPr>
        </p:nvSpPr>
        <p:spPr/>
        <p:txBody>
          <a:bodyPr/>
          <a:lstStyle/>
          <a:p>
            <a:r>
              <a:rPr lang="en-GB" dirty="0"/>
              <a:t>Statement 5:</a:t>
            </a:r>
          </a:p>
        </p:txBody>
      </p:sp>
      <p:sp>
        <p:nvSpPr>
          <p:cNvPr id="3" name="Content Placeholder 2">
            <a:extLst>
              <a:ext uri="{FF2B5EF4-FFF2-40B4-BE49-F238E27FC236}">
                <a16:creationId xmlns:a16="http://schemas.microsoft.com/office/drawing/2014/main" id="{31CDEB9B-262D-2542-7244-BF796FB56543}"/>
              </a:ext>
            </a:extLst>
          </p:cNvPr>
          <p:cNvSpPr>
            <a:spLocks noGrp="1"/>
          </p:cNvSpPr>
          <p:nvPr>
            <p:ph idx="1"/>
          </p:nvPr>
        </p:nvSpPr>
        <p:spPr/>
        <p:txBody>
          <a:bodyPr/>
          <a:lstStyle/>
          <a:p>
            <a:r>
              <a:rPr lang="en-GB" dirty="0"/>
              <a:t>There is an increased risk of </a:t>
            </a:r>
            <a:r>
              <a:rPr lang="en-GB" dirty="0">
                <a:solidFill>
                  <a:srgbClr val="FF0000"/>
                </a:solidFill>
              </a:rPr>
              <a:t>congenital abnormalities </a:t>
            </a:r>
            <a:r>
              <a:rPr lang="en-GB" dirty="0"/>
              <a:t>in children of women with IBD compared with the general population.</a:t>
            </a:r>
          </a:p>
          <a:p>
            <a:r>
              <a:rPr lang="en-GB" dirty="0"/>
              <a:t> Many studies do not differentiate between minor and major malformations.</a:t>
            </a:r>
          </a:p>
          <a:p>
            <a:r>
              <a:rPr lang="en-GB" dirty="0"/>
              <a:t> We did not find convincing evidence of an increased risk of congenital abnormalities in the children of women with IBD</a:t>
            </a:r>
          </a:p>
          <a:p>
            <a:endParaRPr lang="en-GB" dirty="0"/>
          </a:p>
        </p:txBody>
      </p:sp>
    </p:spTree>
    <p:extLst>
      <p:ext uri="{BB962C8B-B14F-4D97-AF65-F5344CB8AC3E}">
        <p14:creationId xmlns:p14="http://schemas.microsoft.com/office/powerpoint/2010/main" val="28666638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FB635-CC94-2220-8E4C-A9C5B658A411}"/>
              </a:ext>
            </a:extLst>
          </p:cNvPr>
          <p:cNvSpPr>
            <a:spLocks noGrp="1"/>
          </p:cNvSpPr>
          <p:nvPr>
            <p:ph type="title"/>
          </p:nvPr>
        </p:nvSpPr>
        <p:spPr/>
        <p:txBody>
          <a:bodyPr/>
          <a:lstStyle/>
          <a:p>
            <a:r>
              <a:rPr lang="en-GB" dirty="0"/>
              <a:t>Statement 14:</a:t>
            </a:r>
          </a:p>
        </p:txBody>
      </p:sp>
      <p:sp>
        <p:nvSpPr>
          <p:cNvPr id="3" name="Content Placeholder 2">
            <a:extLst>
              <a:ext uri="{FF2B5EF4-FFF2-40B4-BE49-F238E27FC236}">
                <a16:creationId xmlns:a16="http://schemas.microsoft.com/office/drawing/2014/main" id="{2E4D7ED7-6F56-7C8F-1996-FDA1B3669227}"/>
              </a:ext>
            </a:extLst>
          </p:cNvPr>
          <p:cNvSpPr>
            <a:spLocks noGrp="1"/>
          </p:cNvSpPr>
          <p:nvPr>
            <p:ph idx="1"/>
          </p:nvPr>
        </p:nvSpPr>
        <p:spPr/>
        <p:txBody>
          <a:bodyPr/>
          <a:lstStyle/>
          <a:p>
            <a:r>
              <a:rPr lang="en-GB" dirty="0"/>
              <a:t> </a:t>
            </a:r>
            <a:r>
              <a:rPr lang="en-GB" dirty="0">
                <a:solidFill>
                  <a:srgbClr val="FF0000"/>
                </a:solidFill>
              </a:rPr>
              <a:t>Tofacitinib should be ceased </a:t>
            </a:r>
            <a:r>
              <a:rPr lang="en-GB" dirty="0"/>
              <a:t>or changed to an alternative therapy in men 2 months prior to conception</a:t>
            </a:r>
          </a:p>
          <a:p>
            <a:r>
              <a:rPr lang="en-GB" dirty="0"/>
              <a:t> Tofacitinib has no effect on male fertility, sperm motility or sperm concentration in rats given high doses.</a:t>
            </a:r>
          </a:p>
          <a:p>
            <a:r>
              <a:rPr lang="en-GB" dirty="0"/>
              <a:t>Tofacitinib does not need to be ceased in men before conception. </a:t>
            </a:r>
          </a:p>
        </p:txBody>
      </p:sp>
    </p:spTree>
    <p:extLst>
      <p:ext uri="{BB962C8B-B14F-4D97-AF65-F5344CB8AC3E}">
        <p14:creationId xmlns:p14="http://schemas.microsoft.com/office/powerpoint/2010/main" val="366806196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DA5E4-ED37-4542-E0B7-3C041C28DA22}"/>
              </a:ext>
            </a:extLst>
          </p:cNvPr>
          <p:cNvSpPr>
            <a:spLocks noGrp="1"/>
          </p:cNvSpPr>
          <p:nvPr>
            <p:ph type="title"/>
          </p:nvPr>
        </p:nvSpPr>
        <p:spPr/>
        <p:txBody>
          <a:bodyPr/>
          <a:lstStyle/>
          <a:p>
            <a:r>
              <a:rPr lang="en-GB" dirty="0"/>
              <a:t>Uncertain appropriateness Statement 18:</a:t>
            </a:r>
          </a:p>
        </p:txBody>
      </p:sp>
      <p:sp>
        <p:nvSpPr>
          <p:cNvPr id="3" name="Content Placeholder 2">
            <a:extLst>
              <a:ext uri="{FF2B5EF4-FFF2-40B4-BE49-F238E27FC236}">
                <a16:creationId xmlns:a16="http://schemas.microsoft.com/office/drawing/2014/main" id="{7CE0FDF9-F7BD-FDFD-5581-63B461155F30}"/>
              </a:ext>
            </a:extLst>
          </p:cNvPr>
          <p:cNvSpPr>
            <a:spLocks noGrp="1"/>
          </p:cNvSpPr>
          <p:nvPr>
            <p:ph idx="1"/>
          </p:nvPr>
        </p:nvSpPr>
        <p:spPr/>
        <p:txBody>
          <a:bodyPr/>
          <a:lstStyle/>
          <a:p>
            <a:r>
              <a:rPr lang="en-GB" dirty="0">
                <a:solidFill>
                  <a:srgbClr val="FF0000"/>
                </a:solidFill>
              </a:rPr>
              <a:t>Tioguanine is likely to be safe </a:t>
            </a:r>
            <a:r>
              <a:rPr lang="en-GB" dirty="0"/>
              <a:t>during pregnancy, and can be continued after discussing the potential risks with the patient on a case-by-case basis .</a:t>
            </a:r>
          </a:p>
        </p:txBody>
      </p:sp>
    </p:spTree>
    <p:extLst>
      <p:ext uri="{BB962C8B-B14F-4D97-AF65-F5344CB8AC3E}">
        <p14:creationId xmlns:p14="http://schemas.microsoft.com/office/powerpoint/2010/main" val="234031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1C5F3-D3B0-0309-8C16-5F407D8FCCE6}"/>
              </a:ext>
            </a:extLst>
          </p:cNvPr>
          <p:cNvSpPr>
            <a:spLocks noGrp="1"/>
          </p:cNvSpPr>
          <p:nvPr>
            <p:ph type="title"/>
          </p:nvPr>
        </p:nvSpPr>
        <p:spPr/>
        <p:txBody>
          <a:bodyPr/>
          <a:lstStyle/>
          <a:p>
            <a:r>
              <a:rPr lang="en-GB" dirty="0"/>
              <a:t>Statement 2</a:t>
            </a:r>
          </a:p>
        </p:txBody>
      </p:sp>
      <p:sp>
        <p:nvSpPr>
          <p:cNvPr id="3" name="Content Placeholder 2">
            <a:extLst>
              <a:ext uri="{FF2B5EF4-FFF2-40B4-BE49-F238E27FC236}">
                <a16:creationId xmlns:a16="http://schemas.microsoft.com/office/drawing/2014/main" id="{5E6ADAE2-2B89-E6B9-09A5-FBE5C56653C9}"/>
              </a:ext>
            </a:extLst>
          </p:cNvPr>
          <p:cNvSpPr>
            <a:spLocks noGrp="1"/>
          </p:cNvSpPr>
          <p:nvPr>
            <p:ph idx="1"/>
          </p:nvPr>
        </p:nvSpPr>
        <p:spPr/>
        <p:txBody>
          <a:bodyPr>
            <a:normAutofit fontScale="85000" lnSpcReduction="20000"/>
          </a:bodyPr>
          <a:lstStyle/>
          <a:p>
            <a:r>
              <a:rPr lang="en-GB" dirty="0"/>
              <a:t> Fecundity is reduced after </a:t>
            </a:r>
            <a:r>
              <a:rPr lang="en-GB" dirty="0">
                <a:solidFill>
                  <a:srgbClr val="FF0000"/>
                </a:solidFill>
              </a:rPr>
              <a:t>deep pelvic surgery or ileal pouch-anal anastomoses </a:t>
            </a:r>
            <a:r>
              <a:rPr lang="en-GB" dirty="0"/>
              <a:t>in women and men</a:t>
            </a:r>
          </a:p>
          <a:p>
            <a:r>
              <a:rPr lang="en-GB" dirty="0"/>
              <a:t>Surgical procedures involving visceral structures deep within the pelvic cavity may damage reproductive organs, form </a:t>
            </a:r>
            <a:r>
              <a:rPr lang="en-GB" dirty="0">
                <a:solidFill>
                  <a:srgbClr val="FF0000"/>
                </a:solidFill>
              </a:rPr>
              <a:t>scar tissue and adhesions </a:t>
            </a:r>
            <a:r>
              <a:rPr lang="en-GB" dirty="0"/>
              <a:t>and cause postoperative </a:t>
            </a:r>
            <a:r>
              <a:rPr lang="en-GB" dirty="0" err="1">
                <a:solidFill>
                  <a:srgbClr val="FF0000"/>
                </a:solidFill>
              </a:rPr>
              <a:t>dyspareunia,especially</a:t>
            </a:r>
            <a:r>
              <a:rPr lang="en-GB" dirty="0">
                <a:solidFill>
                  <a:srgbClr val="FF0000"/>
                </a:solidFill>
              </a:rPr>
              <a:t> following open </a:t>
            </a:r>
            <a:r>
              <a:rPr lang="en-GB" dirty="0"/>
              <a:t>surgery.</a:t>
            </a:r>
          </a:p>
          <a:p>
            <a:r>
              <a:rPr lang="en-GB" dirty="0"/>
              <a:t> These risks are substantially lower for laparoscopic than open procedures.</a:t>
            </a:r>
          </a:p>
          <a:p>
            <a:r>
              <a:rPr lang="en-GB" dirty="0"/>
              <a:t> Women who have undergone surgery for </a:t>
            </a:r>
            <a:r>
              <a:rPr lang="en-GB" dirty="0">
                <a:solidFill>
                  <a:srgbClr val="FF0000"/>
                </a:solidFill>
              </a:rPr>
              <a:t>Crohn’s disease (CD</a:t>
            </a:r>
            <a:r>
              <a:rPr lang="en-GB" dirty="0"/>
              <a:t>) are </a:t>
            </a:r>
            <a:r>
              <a:rPr lang="en-GB" dirty="0">
                <a:solidFill>
                  <a:srgbClr val="FF0000"/>
                </a:solidFill>
              </a:rPr>
              <a:t>2.5 times </a:t>
            </a:r>
            <a:r>
              <a:rPr lang="en-GB" dirty="0"/>
              <a:t>more likely to take &gt;12months to conceive while actively trying, compared with women without IBD. </a:t>
            </a:r>
          </a:p>
          <a:p>
            <a:pPr marL="0" indent="0">
              <a:buNone/>
            </a:pPr>
            <a:endParaRPr lang="en-GB" dirty="0"/>
          </a:p>
          <a:p>
            <a:r>
              <a:rPr lang="en-GB" dirty="0"/>
              <a:t> Women with ulcerative colitis (UC) have a 49% reduction in expected birth rates after ileal pouch-anal anastomoses (IPAA), </a:t>
            </a:r>
            <a:r>
              <a:rPr lang="en-GB" dirty="0">
                <a:solidFill>
                  <a:srgbClr val="FF0000"/>
                </a:solidFill>
              </a:rPr>
              <a:t>Infertility rates increase from 15% to 20% before IPAA to 48% to 63% postoperatively</a:t>
            </a:r>
          </a:p>
        </p:txBody>
      </p:sp>
    </p:spTree>
    <p:extLst>
      <p:ext uri="{BB962C8B-B14F-4D97-AF65-F5344CB8AC3E}">
        <p14:creationId xmlns:p14="http://schemas.microsoft.com/office/powerpoint/2010/main" val="256922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19635-05D2-B905-CA40-BA7605F2FA18}"/>
              </a:ext>
            </a:extLst>
          </p:cNvPr>
          <p:cNvSpPr>
            <a:spLocks noGrp="1"/>
          </p:cNvSpPr>
          <p:nvPr>
            <p:ph type="title"/>
          </p:nvPr>
        </p:nvSpPr>
        <p:spPr/>
        <p:txBody>
          <a:bodyPr/>
          <a:lstStyle/>
          <a:p>
            <a:r>
              <a:rPr lang="en-GB" dirty="0"/>
              <a:t>Statement 3</a:t>
            </a:r>
          </a:p>
        </p:txBody>
      </p:sp>
      <p:sp>
        <p:nvSpPr>
          <p:cNvPr id="3" name="Content Placeholder 2">
            <a:extLst>
              <a:ext uri="{FF2B5EF4-FFF2-40B4-BE49-F238E27FC236}">
                <a16:creationId xmlns:a16="http://schemas.microsoft.com/office/drawing/2014/main" id="{5E215A7F-0342-3FAC-415D-7C7FF3DE437D}"/>
              </a:ext>
            </a:extLst>
          </p:cNvPr>
          <p:cNvSpPr>
            <a:spLocks noGrp="1"/>
          </p:cNvSpPr>
          <p:nvPr>
            <p:ph idx="1"/>
          </p:nvPr>
        </p:nvSpPr>
        <p:spPr/>
        <p:txBody>
          <a:bodyPr>
            <a:normAutofit fontScale="92500" lnSpcReduction="20000"/>
          </a:bodyPr>
          <a:lstStyle/>
          <a:p>
            <a:r>
              <a:rPr lang="en-GB" dirty="0"/>
              <a:t> </a:t>
            </a:r>
            <a:r>
              <a:rPr lang="en-GB" dirty="0">
                <a:solidFill>
                  <a:srgbClr val="FF0000"/>
                </a:solidFill>
              </a:rPr>
              <a:t>Assisted reproductive technology </a:t>
            </a:r>
            <a:r>
              <a:rPr lang="en-GB" dirty="0"/>
              <a:t>may be considered after </a:t>
            </a:r>
            <a:r>
              <a:rPr lang="en-GB" dirty="0">
                <a:solidFill>
                  <a:srgbClr val="FF0000"/>
                </a:solidFill>
              </a:rPr>
              <a:t>6months </a:t>
            </a:r>
            <a:r>
              <a:rPr lang="en-GB" dirty="0"/>
              <a:t>of failure to conceive in a woman with IBD </a:t>
            </a:r>
            <a:r>
              <a:rPr lang="en-GB" dirty="0">
                <a:solidFill>
                  <a:srgbClr val="FF0000"/>
                </a:solidFill>
              </a:rPr>
              <a:t>aged ≥35 </a:t>
            </a:r>
            <a:r>
              <a:rPr lang="en-GB" dirty="0"/>
              <a:t>years and women with </a:t>
            </a:r>
            <a:r>
              <a:rPr lang="en-GB" dirty="0">
                <a:solidFill>
                  <a:srgbClr val="FF0000"/>
                </a:solidFill>
              </a:rPr>
              <a:t>prior pelvic</a:t>
            </a:r>
            <a:r>
              <a:rPr lang="en-GB" dirty="0"/>
              <a:t> </a:t>
            </a:r>
            <a:r>
              <a:rPr lang="en-GB" dirty="0">
                <a:solidFill>
                  <a:srgbClr val="FF0000"/>
                </a:solidFill>
              </a:rPr>
              <a:t>surgery, </a:t>
            </a:r>
            <a:r>
              <a:rPr lang="en-GB" dirty="0"/>
              <a:t>or </a:t>
            </a:r>
            <a:r>
              <a:rPr lang="en-GB" dirty="0">
                <a:solidFill>
                  <a:srgbClr val="FF0000"/>
                </a:solidFill>
              </a:rPr>
              <a:t>after 12months in women aged under 35</a:t>
            </a:r>
          </a:p>
          <a:p>
            <a:r>
              <a:rPr lang="en-GB" dirty="0"/>
              <a:t>ART is </a:t>
            </a:r>
            <a:r>
              <a:rPr lang="en-GB" dirty="0">
                <a:solidFill>
                  <a:srgbClr val="FF0000"/>
                </a:solidFill>
              </a:rPr>
              <a:t>safe and effective </a:t>
            </a:r>
            <a:r>
              <a:rPr lang="en-GB" dirty="0"/>
              <a:t>for women with IBD who are unable to conceive naturally.</a:t>
            </a:r>
          </a:p>
          <a:p>
            <a:r>
              <a:rPr lang="en-GB" dirty="0"/>
              <a:t>Women with </a:t>
            </a:r>
            <a:r>
              <a:rPr lang="en-GB" dirty="0">
                <a:solidFill>
                  <a:srgbClr val="FF0000"/>
                </a:solidFill>
              </a:rPr>
              <a:t>UC </a:t>
            </a:r>
            <a:r>
              <a:rPr lang="en-GB" dirty="0"/>
              <a:t>have comparable </a:t>
            </a:r>
            <a:r>
              <a:rPr lang="en-GB" dirty="0">
                <a:solidFill>
                  <a:srgbClr val="FF0000"/>
                </a:solidFill>
              </a:rPr>
              <a:t>pregnancy and live birth rates </a:t>
            </a:r>
            <a:r>
              <a:rPr lang="en-GB" dirty="0"/>
              <a:t>(LBR) per ART cycle to women in the general population. Women with </a:t>
            </a:r>
            <a:r>
              <a:rPr lang="en-GB" dirty="0">
                <a:solidFill>
                  <a:srgbClr val="FF0000"/>
                </a:solidFill>
              </a:rPr>
              <a:t>CD </a:t>
            </a:r>
            <a:r>
              <a:rPr lang="en-GB" dirty="0"/>
              <a:t>have comparable pregnancy rates but </a:t>
            </a:r>
            <a:r>
              <a:rPr lang="en-GB" dirty="0">
                <a:solidFill>
                  <a:srgbClr val="FF0000"/>
                </a:solidFill>
              </a:rPr>
              <a:t>reduced LBR </a:t>
            </a:r>
            <a:r>
              <a:rPr lang="en-GB" dirty="0"/>
              <a:t>(OR=0.67, 95%CI 0.53 to 0.85).</a:t>
            </a:r>
          </a:p>
          <a:p>
            <a:r>
              <a:rPr lang="en-GB" dirty="0"/>
              <a:t>Women with a </a:t>
            </a:r>
            <a:r>
              <a:rPr lang="en-GB" dirty="0">
                <a:solidFill>
                  <a:srgbClr val="FF0000"/>
                </a:solidFill>
              </a:rPr>
              <a:t>failed IPAA </a:t>
            </a:r>
            <a:r>
              <a:rPr lang="en-GB" dirty="0"/>
              <a:t>have </a:t>
            </a:r>
            <a:r>
              <a:rPr lang="en-GB" dirty="0">
                <a:solidFill>
                  <a:srgbClr val="FF0000"/>
                </a:solidFill>
              </a:rPr>
              <a:t>reduced LBR per ART </a:t>
            </a:r>
            <a:r>
              <a:rPr lang="en-GB" dirty="0"/>
              <a:t>cycle compared with women with medically managed UC (OR=:0.36, 95%CI 0.14 to 0.92).</a:t>
            </a:r>
          </a:p>
          <a:p>
            <a:r>
              <a:rPr lang="en-GB" dirty="0"/>
              <a:t>Women with IBD have </a:t>
            </a:r>
            <a:r>
              <a:rPr lang="en-GB" dirty="0">
                <a:solidFill>
                  <a:srgbClr val="FF0000"/>
                </a:solidFill>
              </a:rPr>
              <a:t>no greater risk </a:t>
            </a:r>
            <a:r>
              <a:rPr lang="en-GB" dirty="0"/>
              <a:t>of adverse effects from ART than women without IBD.</a:t>
            </a:r>
          </a:p>
          <a:p>
            <a:pPr marL="0" indent="0">
              <a:buNone/>
            </a:pPr>
            <a:endParaRPr lang="en-GB" dirty="0"/>
          </a:p>
        </p:txBody>
      </p:sp>
    </p:spTree>
    <p:extLst>
      <p:ext uri="{BB962C8B-B14F-4D97-AF65-F5344CB8AC3E}">
        <p14:creationId xmlns:p14="http://schemas.microsoft.com/office/powerpoint/2010/main" val="3399761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F942F7-24E1-3F26-FE5C-53877DF9EE6F}"/>
              </a:ext>
            </a:extLst>
          </p:cNvPr>
          <p:cNvSpPr>
            <a:spLocks noGrp="1"/>
          </p:cNvSpPr>
          <p:nvPr>
            <p:ph idx="1"/>
          </p:nvPr>
        </p:nvSpPr>
        <p:spPr>
          <a:xfrm>
            <a:off x="925902" y="1825625"/>
            <a:ext cx="10427898" cy="1739960"/>
          </a:xfrm>
        </p:spPr>
        <p:txBody>
          <a:bodyPr>
            <a:normAutofit/>
          </a:bodyPr>
          <a:lstStyle/>
          <a:p>
            <a:pPr marL="0" indent="0">
              <a:buNone/>
            </a:pPr>
            <a:r>
              <a:rPr lang="en-GB" sz="6000" dirty="0"/>
              <a:t>  Influence of pregnancy on IBD</a:t>
            </a:r>
          </a:p>
        </p:txBody>
      </p:sp>
    </p:spTree>
    <p:extLst>
      <p:ext uri="{BB962C8B-B14F-4D97-AF65-F5344CB8AC3E}">
        <p14:creationId xmlns:p14="http://schemas.microsoft.com/office/powerpoint/2010/main" val="829467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31338-3E37-BF20-B63D-9F5ACE42B3BE}"/>
              </a:ext>
            </a:extLst>
          </p:cNvPr>
          <p:cNvSpPr>
            <a:spLocks noGrp="1"/>
          </p:cNvSpPr>
          <p:nvPr>
            <p:ph type="title"/>
          </p:nvPr>
        </p:nvSpPr>
        <p:spPr/>
        <p:txBody>
          <a:bodyPr/>
          <a:lstStyle/>
          <a:p>
            <a:r>
              <a:rPr lang="en-GB" dirty="0"/>
              <a:t>Statement 4:</a:t>
            </a:r>
          </a:p>
        </p:txBody>
      </p:sp>
      <p:sp>
        <p:nvSpPr>
          <p:cNvPr id="3" name="Content Placeholder 2">
            <a:extLst>
              <a:ext uri="{FF2B5EF4-FFF2-40B4-BE49-F238E27FC236}">
                <a16:creationId xmlns:a16="http://schemas.microsoft.com/office/drawing/2014/main" id="{42F41E70-2043-D656-F947-CFC561908DEF}"/>
              </a:ext>
            </a:extLst>
          </p:cNvPr>
          <p:cNvSpPr>
            <a:spLocks noGrp="1"/>
          </p:cNvSpPr>
          <p:nvPr>
            <p:ph idx="1"/>
          </p:nvPr>
        </p:nvSpPr>
        <p:spPr/>
        <p:txBody>
          <a:bodyPr>
            <a:normAutofit fontScale="85000" lnSpcReduction="20000"/>
          </a:bodyPr>
          <a:lstStyle/>
          <a:p>
            <a:r>
              <a:rPr lang="en-GB" dirty="0"/>
              <a:t>Aiming for </a:t>
            </a:r>
            <a:r>
              <a:rPr lang="en-GB" dirty="0">
                <a:solidFill>
                  <a:srgbClr val="FF0000"/>
                </a:solidFill>
              </a:rPr>
              <a:t>disease remission </a:t>
            </a:r>
            <a:r>
              <a:rPr lang="en-GB" dirty="0"/>
              <a:t>at the time of conception reduces the likelihood of IBD flares during pregnancy. IBD activity around the time of conception predicts disease activity during pregnancy.</a:t>
            </a:r>
          </a:p>
          <a:p>
            <a:r>
              <a:rPr lang="en-GB" dirty="0"/>
              <a:t> Women with </a:t>
            </a:r>
            <a:r>
              <a:rPr lang="en-GB" dirty="0">
                <a:solidFill>
                  <a:srgbClr val="FF0000"/>
                </a:solidFill>
              </a:rPr>
              <a:t>quiescent IBD </a:t>
            </a:r>
            <a:r>
              <a:rPr lang="en-GB" dirty="0"/>
              <a:t>at conception have </a:t>
            </a:r>
            <a:r>
              <a:rPr lang="en-GB" dirty="0">
                <a:solidFill>
                  <a:srgbClr val="FF0000"/>
                </a:solidFill>
              </a:rPr>
              <a:t>no increased risk </a:t>
            </a:r>
            <a:r>
              <a:rPr lang="en-GB" dirty="0"/>
              <a:t>of disease </a:t>
            </a:r>
            <a:r>
              <a:rPr lang="en-GB" dirty="0">
                <a:solidFill>
                  <a:srgbClr val="FF0000"/>
                </a:solidFill>
              </a:rPr>
              <a:t>flares</a:t>
            </a:r>
            <a:r>
              <a:rPr lang="en-GB" dirty="0"/>
              <a:t> during pregnancy.</a:t>
            </a:r>
          </a:p>
          <a:p>
            <a:r>
              <a:rPr lang="en-GB" dirty="0"/>
              <a:t> Women with </a:t>
            </a:r>
            <a:r>
              <a:rPr lang="en-GB" dirty="0">
                <a:solidFill>
                  <a:srgbClr val="FF0000"/>
                </a:solidFill>
              </a:rPr>
              <a:t>active IBD </a:t>
            </a:r>
            <a:r>
              <a:rPr lang="en-GB" dirty="0"/>
              <a:t>at conception are </a:t>
            </a:r>
            <a:r>
              <a:rPr lang="en-GB" dirty="0">
                <a:solidFill>
                  <a:srgbClr val="FF0000"/>
                </a:solidFill>
              </a:rPr>
              <a:t>8.4 times </a:t>
            </a:r>
            <a:r>
              <a:rPr lang="en-GB" dirty="0"/>
              <a:t>more likely to experience active disease during pregnancy and </a:t>
            </a:r>
            <a:r>
              <a:rPr lang="en-GB" dirty="0">
                <a:solidFill>
                  <a:srgbClr val="FF0000"/>
                </a:solidFill>
              </a:rPr>
              <a:t>adverse outcomes </a:t>
            </a:r>
            <a:r>
              <a:rPr lang="en-GB" dirty="0"/>
              <a:t>than women with quiescent disease.</a:t>
            </a:r>
          </a:p>
          <a:p>
            <a:r>
              <a:rPr lang="en-GB" dirty="0"/>
              <a:t> Patients with active UC and CD periconception have a 69% and 65% likelihood of ongoing active disease during pregnancy.</a:t>
            </a:r>
          </a:p>
          <a:p>
            <a:r>
              <a:rPr lang="en-GB" dirty="0"/>
              <a:t>In patients with active disease, we recommend delaying pregnancy to induce remission. Women with IBD should be advised of the importance of achieving and maintaining remission before conception</a:t>
            </a:r>
          </a:p>
        </p:txBody>
      </p:sp>
    </p:spTree>
    <p:extLst>
      <p:ext uri="{BB962C8B-B14F-4D97-AF65-F5344CB8AC3E}">
        <p14:creationId xmlns:p14="http://schemas.microsoft.com/office/powerpoint/2010/main" val="39954304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2844</TotalTime>
  <Words>4261</Words>
  <Application>Microsoft Office PowerPoint</Application>
  <PresentationFormat>Widescreen</PresentationFormat>
  <Paragraphs>222</Paragraphs>
  <Slides>58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58</vt:i4>
      </vt:variant>
    </vt:vector>
  </HeadingPairs>
  <TitlesOfParts>
    <vt:vector size="62" baseType="lpstr">
      <vt:lpstr>Arial</vt:lpstr>
      <vt:lpstr>Calibri</vt:lpstr>
      <vt:lpstr>Calibri Light</vt:lpstr>
      <vt:lpstr>Office Theme</vt:lpstr>
      <vt:lpstr>PowerPoint Presentation</vt:lpstr>
      <vt:lpstr>PowerPoint Presentation</vt:lpstr>
      <vt:lpstr>PowerPoint Presentation</vt:lpstr>
      <vt:lpstr>PowerPoint Presentation</vt:lpstr>
      <vt:lpstr>Statement 1</vt:lpstr>
      <vt:lpstr>Statement 2</vt:lpstr>
      <vt:lpstr>Statement 3</vt:lpstr>
      <vt:lpstr>PowerPoint Presentation</vt:lpstr>
      <vt:lpstr>Statement 4:</vt:lpstr>
      <vt:lpstr>Statement 6</vt:lpstr>
      <vt:lpstr>statement 7:</vt:lpstr>
      <vt:lpstr>PowerPoint Presentation</vt:lpstr>
      <vt:lpstr>Statement 8</vt:lpstr>
      <vt:lpstr>PowerPoint Presentation</vt:lpstr>
      <vt:lpstr>Statement 9</vt:lpstr>
      <vt:lpstr>Statement 10</vt:lpstr>
      <vt:lpstr>Statement 11</vt:lpstr>
      <vt:lpstr>Statement 12</vt:lpstr>
      <vt:lpstr>Statement 13</vt:lpstr>
      <vt:lpstr>Statement 15:</vt:lpstr>
      <vt:lpstr>PowerPoint Presentation</vt:lpstr>
      <vt:lpstr>Statement 16:</vt:lpstr>
      <vt:lpstr>Statement 17:</vt:lpstr>
      <vt:lpstr>Statement 19:</vt:lpstr>
      <vt:lpstr>statement 20:</vt:lpstr>
      <vt:lpstr>Statement 21</vt:lpstr>
      <vt:lpstr>Statement 22</vt:lpstr>
      <vt:lpstr>Statement 23:</vt:lpstr>
      <vt:lpstr>Statement 24:</vt:lpstr>
      <vt:lpstr>Statement 25</vt:lpstr>
      <vt:lpstr>PowerPoint Presentation</vt:lpstr>
      <vt:lpstr>PowerPoint Presentation</vt:lpstr>
      <vt:lpstr>Statement 26:</vt:lpstr>
      <vt:lpstr>PowerPoint Presentation</vt:lpstr>
      <vt:lpstr>PowerPoint Presentation</vt:lpstr>
      <vt:lpstr>PowerPoint Presentation</vt:lpstr>
      <vt:lpstr>Statement 28</vt:lpstr>
      <vt:lpstr>Statement 29: </vt:lpstr>
      <vt:lpstr>PowerPoint Presentation</vt:lpstr>
      <vt:lpstr>Statement 30:</vt:lpstr>
      <vt:lpstr>Statement 31:</vt:lpstr>
      <vt:lpstr>Statement 32:</vt:lpstr>
      <vt:lpstr>PowerPoint Presentation</vt:lpstr>
      <vt:lpstr>PowerPoint Presentation</vt:lpstr>
      <vt:lpstr>Statement 33:</vt:lpstr>
      <vt:lpstr>PowerPoint Presentation</vt:lpstr>
      <vt:lpstr>Statement 34:</vt:lpstr>
      <vt:lpstr>PowerPoint Presentation</vt:lpstr>
      <vt:lpstr>Statement 35:</vt:lpstr>
      <vt:lpstr>Statement 36:</vt:lpstr>
      <vt:lpstr>Statement 37:</vt:lpstr>
      <vt:lpstr>PowerPoint Presentation</vt:lpstr>
      <vt:lpstr>Statement 38:</vt:lpstr>
      <vt:lpstr>Statement 39:</vt:lpstr>
      <vt:lpstr>PowerPoint Presentation</vt:lpstr>
      <vt:lpstr>Statement 5:</vt:lpstr>
      <vt:lpstr>Statement 14:</vt:lpstr>
      <vt:lpstr>Uncertain appropriateness Statement 18:</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Statement 1</dc:title>
  <dc:creator>somi bahrami</dc:creator>
  <cp:lastModifiedBy>somi bahrami</cp:lastModifiedBy>
  <cp:revision>2</cp:revision>
  <dcterms:created xsi:type="dcterms:W3CDTF">2023-04-21T19:20:32Z</dcterms:created>
  <dcterms:modified xsi:type="dcterms:W3CDTF">2023-04-24T02:18:54Z</dcterms:modified>
</cp:coreProperties>
</file>