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7" r:id="rId1"/>
  </p:sldMasterIdLst>
  <p:notesMasterIdLst>
    <p:notesMasterId r:id="rId14"/>
  </p:notesMasterIdLst>
  <p:sldIdLst>
    <p:sldId id="404" r:id="rId2"/>
    <p:sldId id="417" r:id="rId3"/>
    <p:sldId id="411" r:id="rId4"/>
    <p:sldId id="412" r:id="rId5"/>
    <p:sldId id="410" r:id="rId6"/>
    <p:sldId id="405" r:id="rId7"/>
    <p:sldId id="418" r:id="rId8"/>
    <p:sldId id="413" r:id="rId9"/>
    <p:sldId id="414" r:id="rId10"/>
    <p:sldId id="409" r:id="rId11"/>
    <p:sldId id="406" r:id="rId12"/>
    <p:sldId id="40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FFCC99"/>
    <a:srgbClr val="B70D09"/>
    <a:srgbClr val="003300"/>
    <a:srgbClr val="FFFF66"/>
    <a:srgbClr val="FFFF00"/>
    <a:srgbClr val="FF6699"/>
    <a:srgbClr val="FF99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87395" autoAdjust="0"/>
  </p:normalViewPr>
  <p:slideViewPr>
    <p:cSldViewPr snapToGrid="0">
      <p:cViewPr>
        <p:scale>
          <a:sx n="80" d="100"/>
          <a:sy n="80" d="100"/>
        </p:scale>
        <p:origin x="-35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3BBEF-5510-41C7-A397-13859F053175}" type="datetimeFigureOut">
              <a:rPr lang="en-GB" smtClean="0"/>
              <a:pPr/>
              <a:t>07/01/2023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0926C-14F5-45EE-99F6-6CE08D9DB1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32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9042A-2B80-47A1-A8E4-F3E8B3D2F00B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867B0-9904-43C0-957B-492FA128E7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2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BF29A-01F4-439F-83CA-DE5DDE67C09E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3E407-B893-41F2-9429-6DF6BBE3C4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86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49EDB-C4F5-42CA-94E4-C36C008B0D6C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0A6D7-5992-47F1-93FA-087B24DD85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4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F6B07-9EC8-4E6D-A687-B772F18478DA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741E1-71DE-4319-A2FD-7A016FF02C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06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7B725-77A4-4024-9024-5714C64F3D87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EFBF-B10E-4992-AE7F-980C2D1BD8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27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E22FE-18FF-4AF6-B671-5694CD586653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BEA3F-5EA0-4A29-9E98-7496650361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67B75-39B9-42B9-A4F6-CC24992BDBD6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40D65-8766-4772-8675-568E151973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83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BC41-D035-4924-BB6B-90A854371786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9345F-D4B4-41EF-B053-6FC86A39AA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34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808C9-9726-4321-817D-8F2C41D6F664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859E4-C545-47DC-8477-7BA455D4B1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5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3F598-B290-4DD3-A3CD-5631AE4D345E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263EC-BE39-4B12-B39A-EB9B2792E8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66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F622D0-E4FA-49AC-913F-EF5D47B5758C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A9759-C215-4184-8D64-D8791A4C53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74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BB5B9F9-7334-4F41-AD02-C92371C6243D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/>
              <a:t>Khalighfard, PhD in Student Cell and Molecular Biology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E0F6AC5-053D-47C4-A742-F89C7E12D7D7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1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55F32-E5EB-4FF5-B38B-FBB93AE09D73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BEA3F-5EA0-4A29-9E98-7496650361B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692184"/>
              </p:ext>
            </p:extLst>
          </p:nvPr>
        </p:nvGraphicFramePr>
        <p:xfrm>
          <a:off x="1080654" y="320637"/>
          <a:ext cx="10105901" cy="6115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4489"/>
                <a:gridCol w="5961412"/>
              </a:tblGrid>
              <a:tr h="5333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Application Identification Info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9080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Electronic Application No.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4778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Proposal Title 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Effects of radiotherapy on Cancer-Associated Fibroblasts in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locally-advanced 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rectal cancer patients 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6348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Principle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Investigator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(PI)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Ali Mohammad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Alizadeh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6348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University/Institution/Center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Tehran University of Medical Sciences/Cancer Institute 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6348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Secondary 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University/Institution/Center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Lille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University/Cell 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Biology Department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6348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Tertiary 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University/Institution/Center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Iran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 of Medical Sciences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6348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planned duration of the project 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months </a:t>
                      </a:r>
                      <a:endParaRPr lang="en-US" sz="1800" b="1">
                        <a:solidFill>
                          <a:srgbClr val="4F81BD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6348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Keywords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Radiotherapy, Cancer-Associated Fibroblast, Rectal cancer </a:t>
                      </a:r>
                      <a:endParaRPr lang="en-US" sz="1800" b="1" dirty="0">
                        <a:solidFill>
                          <a:srgbClr val="4F81BD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55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F6B07-9EC8-4E6D-A687-B772F18478DA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741E1-71DE-4319-A2FD-7A016FF02C1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866898" y="1389413"/>
            <a:ext cx="10521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Effects of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Lactobasilous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acidophil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probiotics on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Hepatocyte growth factor (HGF)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locally-advanced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rectal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cancer patients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 rot="9030370">
            <a:off x="7632476" y="749316"/>
            <a:ext cx="4413041" cy="3123106"/>
          </a:xfrm>
          <a:prstGeom prst="star5">
            <a:avLst>
              <a:gd name="adj" fmla="val 31555"/>
              <a:gd name="hf" fmla="val 105146"/>
              <a:gd name="vf" fmla="val 1105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7089167">
            <a:off x="8251376" y="1954812"/>
            <a:ext cx="1710099" cy="70327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21088456">
            <a:off x="10963875" y="1837199"/>
            <a:ext cx="580571" cy="537120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19081899">
            <a:off x="10948156" y="702506"/>
            <a:ext cx="580571" cy="537120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10618977" y="2592530"/>
            <a:ext cx="580571" cy="53712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pic>
        <p:nvPicPr>
          <p:cNvPr id="9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00757">
            <a:off x="8699723" y="2119627"/>
            <a:ext cx="795900" cy="1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rot="2678259">
            <a:off x="11089830" y="546699"/>
            <a:ext cx="799627" cy="232753"/>
          </a:xfrm>
          <a:prstGeom prst="rect">
            <a:avLst/>
          </a:prstGeom>
          <a:noFill/>
          <a:ln>
            <a:noFill/>
          </a:ln>
        </p:spPr>
        <p:txBody>
          <a:bodyPr wrap="square" lIns="47622" tIns="23811" rIns="47622" bIns="23811">
            <a:spAutoFit/>
          </a:bodyPr>
          <a:lstStyle/>
          <a:p>
            <a:pPr algn="ctr">
              <a:defRPr/>
            </a:pPr>
            <a:r>
              <a:rPr lang="en-US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TGF-</a:t>
            </a:r>
            <a:r>
              <a:rPr lang="el-GR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6347858">
            <a:off x="11278465" y="2009888"/>
            <a:ext cx="546942" cy="232753"/>
          </a:xfrm>
          <a:prstGeom prst="rect">
            <a:avLst/>
          </a:prstGeom>
          <a:noFill/>
          <a:ln>
            <a:noFill/>
          </a:ln>
        </p:spPr>
        <p:txBody>
          <a:bodyPr wrap="square" lIns="47622" tIns="23811" rIns="47622" bIns="23811">
            <a:spAutoFit/>
          </a:bodyPr>
          <a:lstStyle/>
          <a:p>
            <a:pPr algn="ctr">
              <a:defRPr/>
            </a:pPr>
            <a:r>
              <a:rPr lang="en-US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IL-6</a:t>
            </a:r>
            <a:endParaRPr lang="en-US" sz="1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08" r="35243"/>
          <a:stretch/>
        </p:blipFill>
        <p:spPr bwMode="auto">
          <a:xfrm>
            <a:off x="7149424" y="1234227"/>
            <a:ext cx="406947" cy="44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 rot="4292426">
            <a:off x="10495267" y="1272033"/>
            <a:ext cx="421398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PI3K</a:t>
            </a:r>
          </a:p>
        </p:txBody>
      </p:sp>
      <p:sp>
        <p:nvSpPr>
          <p:cNvPr id="14" name="TextBox 13"/>
          <p:cNvSpPr txBox="1"/>
          <p:nvPr/>
        </p:nvSpPr>
        <p:spPr bwMode="auto">
          <a:xfrm rot="3009071">
            <a:off x="10793996" y="1619567"/>
            <a:ext cx="421398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</a:t>
            </a:r>
          </a:p>
        </p:txBody>
      </p:sp>
      <p:sp>
        <p:nvSpPr>
          <p:cNvPr id="15" name="TextBox 14"/>
          <p:cNvSpPr txBox="1"/>
          <p:nvPr/>
        </p:nvSpPr>
        <p:spPr bwMode="auto">
          <a:xfrm rot="4660639">
            <a:off x="10123218" y="1425046"/>
            <a:ext cx="416574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</a:t>
            </a:r>
          </a:p>
        </p:txBody>
      </p:sp>
      <p:sp>
        <p:nvSpPr>
          <p:cNvPr id="16" name="TextBox 15"/>
          <p:cNvSpPr txBox="1"/>
          <p:nvPr/>
        </p:nvSpPr>
        <p:spPr bwMode="auto">
          <a:xfrm rot="4157315">
            <a:off x="9783498" y="1574074"/>
            <a:ext cx="416574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</a:t>
            </a:r>
          </a:p>
        </p:txBody>
      </p:sp>
      <p:sp>
        <p:nvSpPr>
          <p:cNvPr id="17" name="TextBox 16"/>
          <p:cNvSpPr txBox="1"/>
          <p:nvPr/>
        </p:nvSpPr>
        <p:spPr bwMode="auto">
          <a:xfrm rot="3961435">
            <a:off x="9447628" y="1739326"/>
            <a:ext cx="471636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NFKB</a:t>
            </a:r>
          </a:p>
        </p:txBody>
      </p:sp>
      <p:sp>
        <p:nvSpPr>
          <p:cNvPr id="18" name="TextBox 17"/>
          <p:cNvSpPr txBox="1"/>
          <p:nvPr/>
        </p:nvSpPr>
        <p:spPr bwMode="auto">
          <a:xfrm rot="3747023">
            <a:off x="10181715" y="1936401"/>
            <a:ext cx="509891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</a:t>
            </a:r>
          </a:p>
        </p:txBody>
      </p:sp>
      <p:cxnSp>
        <p:nvCxnSpPr>
          <p:cNvPr id="19" name="Straight Arrow Connector 18"/>
          <p:cNvCxnSpPr>
            <a:stCxn id="14" idx="2"/>
            <a:endCxn id="18" idx="0"/>
          </p:cNvCxnSpPr>
          <p:nvPr/>
        </p:nvCxnSpPr>
        <p:spPr>
          <a:xfrm flipH="1">
            <a:off x="10506619" y="1749031"/>
            <a:ext cx="437498" cy="229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5" idx="0"/>
          </p:cNvCxnSpPr>
          <p:nvPr/>
        </p:nvCxnSpPr>
        <p:spPr>
          <a:xfrm flipH="1">
            <a:off x="10408592" y="1375922"/>
            <a:ext cx="222529" cy="111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</p:cNvCxnSpPr>
          <p:nvPr/>
        </p:nvCxnSpPr>
        <p:spPr>
          <a:xfrm flipH="1">
            <a:off x="10793669" y="1158305"/>
            <a:ext cx="286159" cy="120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 flipH="1">
            <a:off x="10065591" y="1520791"/>
            <a:ext cx="188827" cy="104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</p:cNvCxnSpPr>
          <p:nvPr/>
        </p:nvCxnSpPr>
        <p:spPr>
          <a:xfrm flipH="1">
            <a:off x="11004695" y="1158306"/>
            <a:ext cx="75132" cy="373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 rot="5695508">
            <a:off x="10489541" y="688122"/>
            <a:ext cx="421398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</a:p>
        </p:txBody>
      </p:sp>
      <p:sp>
        <p:nvSpPr>
          <p:cNvPr id="25" name="TextBox 24"/>
          <p:cNvSpPr txBox="1"/>
          <p:nvPr/>
        </p:nvSpPr>
        <p:spPr bwMode="auto">
          <a:xfrm rot="4660639">
            <a:off x="10117492" y="791480"/>
            <a:ext cx="416574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</a:t>
            </a:r>
          </a:p>
        </p:txBody>
      </p:sp>
      <p:sp>
        <p:nvSpPr>
          <p:cNvPr id="26" name="TextBox 25"/>
          <p:cNvSpPr txBox="1"/>
          <p:nvPr/>
        </p:nvSpPr>
        <p:spPr bwMode="auto">
          <a:xfrm rot="4157315">
            <a:off x="9723430" y="998758"/>
            <a:ext cx="525796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MAPK</a:t>
            </a:r>
          </a:p>
        </p:txBody>
      </p:sp>
      <p:cxnSp>
        <p:nvCxnSpPr>
          <p:cNvPr id="27" name="Straight Arrow Connector 26"/>
          <p:cNvCxnSpPr>
            <a:stCxn id="24" idx="2"/>
            <a:endCxn id="25" idx="0"/>
          </p:cNvCxnSpPr>
          <p:nvPr/>
        </p:nvCxnSpPr>
        <p:spPr>
          <a:xfrm flipH="1">
            <a:off x="10402866" y="760253"/>
            <a:ext cx="218760" cy="93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2"/>
            <a:endCxn id="26" idx="0"/>
          </p:cNvCxnSpPr>
          <p:nvPr/>
        </p:nvCxnSpPr>
        <p:spPr>
          <a:xfrm flipH="1">
            <a:off x="10060134" y="887225"/>
            <a:ext cx="188558" cy="162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4" idx="0"/>
          </p:cNvCxnSpPr>
          <p:nvPr/>
        </p:nvCxnSpPr>
        <p:spPr>
          <a:xfrm flipH="1" flipV="1">
            <a:off x="10778854" y="773801"/>
            <a:ext cx="265513" cy="287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  <a:endCxn id="17" idx="0"/>
          </p:cNvCxnSpPr>
          <p:nvPr/>
        </p:nvCxnSpPr>
        <p:spPr>
          <a:xfrm flipH="1">
            <a:off x="9755543" y="1680885"/>
            <a:ext cx="162436" cy="105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 bwMode="auto">
          <a:xfrm rot="3887516">
            <a:off x="9744082" y="2185714"/>
            <a:ext cx="579369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STAT3</a:t>
            </a:r>
          </a:p>
        </p:txBody>
      </p:sp>
      <p:cxnSp>
        <p:nvCxnSpPr>
          <p:cNvPr id="32" name="Straight Arrow Connector 31"/>
          <p:cNvCxnSpPr>
            <a:stCxn id="18" idx="2"/>
            <a:endCxn id="31" idx="0"/>
          </p:cNvCxnSpPr>
          <p:nvPr/>
        </p:nvCxnSpPr>
        <p:spPr>
          <a:xfrm flipH="1">
            <a:off x="10105157" y="2051801"/>
            <a:ext cx="261546" cy="179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rot="5400000">
            <a:off x="11076878" y="2807808"/>
            <a:ext cx="378304" cy="217364"/>
          </a:xfrm>
          <a:prstGeom prst="rect">
            <a:avLst/>
          </a:prstGeom>
          <a:noFill/>
          <a:ln>
            <a:noFill/>
          </a:ln>
        </p:spPr>
        <p:txBody>
          <a:bodyPr wrap="none" lIns="47622" tIns="23811" rIns="47622" bIns="23811">
            <a:spAutoFit/>
          </a:bodyPr>
          <a:lstStyle/>
          <a:p>
            <a:pPr algn="ctr">
              <a:defRPr/>
            </a:pPr>
            <a:r>
              <a:rPr lang="en-US" sz="11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FGF</a:t>
            </a:r>
            <a:endParaRPr lang="en-US" sz="11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 rot="5695508">
            <a:off x="10213701" y="2688732"/>
            <a:ext cx="421398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</a:p>
        </p:txBody>
      </p:sp>
      <p:sp>
        <p:nvSpPr>
          <p:cNvPr id="35" name="TextBox 34"/>
          <p:cNvSpPr txBox="1"/>
          <p:nvPr/>
        </p:nvSpPr>
        <p:spPr bwMode="auto">
          <a:xfrm rot="4660639">
            <a:off x="9841652" y="2792090"/>
            <a:ext cx="416574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</a:t>
            </a:r>
          </a:p>
        </p:txBody>
      </p:sp>
      <p:sp>
        <p:nvSpPr>
          <p:cNvPr id="36" name="TextBox 35"/>
          <p:cNvSpPr txBox="1"/>
          <p:nvPr/>
        </p:nvSpPr>
        <p:spPr bwMode="auto">
          <a:xfrm rot="6016195">
            <a:off x="9406212" y="2812873"/>
            <a:ext cx="525796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</a:t>
            </a:r>
          </a:p>
        </p:txBody>
      </p:sp>
      <p:cxnSp>
        <p:nvCxnSpPr>
          <p:cNvPr id="37" name="Straight Arrow Connector 36"/>
          <p:cNvCxnSpPr>
            <a:stCxn id="34" idx="2"/>
            <a:endCxn id="35" idx="0"/>
          </p:cNvCxnSpPr>
          <p:nvPr/>
        </p:nvCxnSpPr>
        <p:spPr>
          <a:xfrm flipH="1">
            <a:off x="10127026" y="2760863"/>
            <a:ext cx="218760" cy="93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2"/>
            <a:endCxn id="36" idx="0"/>
          </p:cNvCxnSpPr>
          <p:nvPr/>
        </p:nvCxnSpPr>
        <p:spPr>
          <a:xfrm flipH="1">
            <a:off x="9746751" y="2887835"/>
            <a:ext cx="226101" cy="180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4" idx="0"/>
          </p:cNvCxnSpPr>
          <p:nvPr/>
        </p:nvCxnSpPr>
        <p:spPr>
          <a:xfrm flipH="1" flipV="1">
            <a:off x="10503014" y="2774411"/>
            <a:ext cx="155053" cy="75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9222055" y="1120245"/>
            <a:ext cx="644206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222055" y="1902570"/>
            <a:ext cx="338337" cy="186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9222055" y="2223144"/>
            <a:ext cx="700330" cy="82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6" idx="2"/>
            <a:endCxn id="9" idx="2"/>
          </p:cNvCxnSpPr>
          <p:nvPr/>
        </p:nvCxnSpPr>
        <p:spPr>
          <a:xfrm flipH="1" flipV="1">
            <a:off x="9151524" y="2180152"/>
            <a:ext cx="439945" cy="697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 bwMode="auto">
          <a:xfrm rot="4201455">
            <a:off x="10571939" y="2225658"/>
            <a:ext cx="421398" cy="15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</a:p>
        </p:txBody>
      </p:sp>
      <p:cxnSp>
        <p:nvCxnSpPr>
          <p:cNvPr id="45" name="Straight Arrow Connector 44"/>
          <p:cNvCxnSpPr>
            <a:stCxn id="6" idx="2"/>
          </p:cNvCxnSpPr>
          <p:nvPr/>
        </p:nvCxnSpPr>
        <p:spPr>
          <a:xfrm flipH="1">
            <a:off x="10885778" y="2147269"/>
            <a:ext cx="157409" cy="117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2"/>
          </p:cNvCxnSpPr>
          <p:nvPr/>
        </p:nvCxnSpPr>
        <p:spPr>
          <a:xfrm flipH="1" flipV="1">
            <a:off x="10126567" y="2314373"/>
            <a:ext cx="581913" cy="17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182899">
            <a:off x="8651892" y="2665952"/>
            <a:ext cx="713331" cy="294308"/>
          </a:xfrm>
          <a:prstGeom prst="rect">
            <a:avLst/>
          </a:prstGeom>
          <a:noFill/>
          <a:ln>
            <a:noFill/>
          </a:ln>
        </p:spPr>
        <p:txBody>
          <a:bodyPr wrap="none" lIns="47622" tIns="23811" rIns="47622" bIns="23811">
            <a:spAutoFit/>
          </a:bodyPr>
          <a:lstStyle/>
          <a:p>
            <a:pPr algn="ctr">
              <a:defRPr/>
            </a:pPr>
            <a:r>
              <a:rPr lang="en-US" sz="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HGF, </a:t>
            </a:r>
          </a:p>
          <a:p>
            <a:pPr algn="ctr">
              <a:defRPr/>
            </a:pPr>
            <a:r>
              <a:rPr lang="en-US" sz="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VEGF, TGFB</a:t>
            </a:r>
            <a:endParaRPr lang="en-US" sz="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Bent Arrow 47"/>
          <p:cNvSpPr/>
          <p:nvPr/>
        </p:nvSpPr>
        <p:spPr>
          <a:xfrm rot="16200000" flipH="1">
            <a:off x="8670004" y="2182682"/>
            <a:ext cx="533615" cy="2557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2" tIns="23811" rIns="47622" bIns="238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7733611" y="1728222"/>
            <a:ext cx="1050558" cy="987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531251" y="1436457"/>
            <a:ext cx="484101" cy="263531"/>
          </a:xfrm>
          <a:prstGeom prst="rect">
            <a:avLst/>
          </a:prstGeom>
        </p:spPr>
        <p:txBody>
          <a:bodyPr wrap="none" lIns="47622" tIns="23811" rIns="47622" bIns="23811">
            <a:spAutoFit/>
          </a:bodyPr>
          <a:lstStyle/>
          <a:p>
            <a:r>
              <a:rPr lang="en-US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HGF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8832496" y="159541"/>
            <a:ext cx="779117" cy="325086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CAFs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103651" y="1142069"/>
            <a:ext cx="7858802" cy="536560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52" name="Flowchart: Magnetic Disk 51"/>
          <p:cNvSpPr/>
          <p:nvPr/>
        </p:nvSpPr>
        <p:spPr>
          <a:xfrm>
            <a:off x="4801985" y="713848"/>
            <a:ext cx="86120" cy="941294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53" name="Flowchart: Magnetic Disk 52"/>
          <p:cNvSpPr/>
          <p:nvPr/>
        </p:nvSpPr>
        <p:spPr>
          <a:xfrm>
            <a:off x="4906190" y="716856"/>
            <a:ext cx="86120" cy="941294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54" name="Flowchart: Magnetic Disk 53"/>
          <p:cNvSpPr/>
          <p:nvPr/>
        </p:nvSpPr>
        <p:spPr>
          <a:xfrm>
            <a:off x="1544150" y="1327609"/>
            <a:ext cx="86120" cy="94129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55" name="Flowchart: Magnetic Disk 54"/>
          <p:cNvSpPr/>
          <p:nvPr/>
        </p:nvSpPr>
        <p:spPr>
          <a:xfrm>
            <a:off x="1648355" y="1330616"/>
            <a:ext cx="86120" cy="94129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56" name="Flowchart: Magnetic Disk 55"/>
          <p:cNvSpPr/>
          <p:nvPr/>
        </p:nvSpPr>
        <p:spPr>
          <a:xfrm>
            <a:off x="948081" y="1675074"/>
            <a:ext cx="86120" cy="941294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57" name="Flowchart: Magnetic Disk 56"/>
          <p:cNvSpPr/>
          <p:nvPr/>
        </p:nvSpPr>
        <p:spPr>
          <a:xfrm>
            <a:off x="1052286" y="1678081"/>
            <a:ext cx="86120" cy="941294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58" name="Flowchart: Magnetic Disk 57"/>
          <p:cNvSpPr/>
          <p:nvPr/>
        </p:nvSpPr>
        <p:spPr>
          <a:xfrm>
            <a:off x="2095675" y="1055949"/>
            <a:ext cx="86120" cy="941294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59" name="Flowchart: Magnetic Disk 58"/>
          <p:cNvSpPr/>
          <p:nvPr/>
        </p:nvSpPr>
        <p:spPr>
          <a:xfrm>
            <a:off x="2199880" y="1058956"/>
            <a:ext cx="86120" cy="941294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797132" y="1011714"/>
            <a:ext cx="801495" cy="325086"/>
          </a:xfrm>
          <a:prstGeom prst="rect">
            <a:avLst/>
          </a:prstGeom>
        </p:spPr>
        <p:txBody>
          <a:bodyPr wrap="none" lIns="47622" tIns="23811" rIns="47622" bIns="23811">
            <a:spAutoFit/>
          </a:bodyPr>
          <a:lstStyle/>
          <a:p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c-MET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703830" y="43165"/>
            <a:ext cx="484101" cy="263531"/>
          </a:xfrm>
          <a:prstGeom prst="rect">
            <a:avLst/>
          </a:prstGeom>
        </p:spPr>
        <p:txBody>
          <a:bodyPr wrap="none" lIns="47622" tIns="23811" rIns="47622" bIns="23811">
            <a:spAutoFit/>
          </a:bodyPr>
          <a:lstStyle/>
          <a:p>
            <a:r>
              <a:rPr lang="en-US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HGF</a:t>
            </a:r>
            <a:endParaRPr lang="en-US" sz="1400" dirty="0"/>
          </a:p>
        </p:txBody>
      </p:sp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08" r="35243"/>
          <a:stretch/>
        </p:blipFill>
        <p:spPr bwMode="auto">
          <a:xfrm>
            <a:off x="4786430" y="348920"/>
            <a:ext cx="290286" cy="32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 bwMode="auto">
          <a:xfrm>
            <a:off x="3781672" y="4442423"/>
            <a:ext cx="371437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</a:t>
            </a:r>
          </a:p>
        </p:txBody>
      </p:sp>
      <p:sp>
        <p:nvSpPr>
          <p:cNvPr id="64" name="TextBox 63"/>
          <p:cNvSpPr txBox="1"/>
          <p:nvPr/>
        </p:nvSpPr>
        <p:spPr bwMode="auto">
          <a:xfrm>
            <a:off x="5076716" y="3117981"/>
            <a:ext cx="307511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</a:t>
            </a:r>
          </a:p>
        </p:txBody>
      </p:sp>
      <p:sp>
        <p:nvSpPr>
          <p:cNvPr id="65" name="TextBox 64"/>
          <p:cNvSpPr txBox="1"/>
          <p:nvPr/>
        </p:nvSpPr>
        <p:spPr bwMode="auto">
          <a:xfrm>
            <a:off x="2675624" y="3221958"/>
            <a:ext cx="279555" cy="265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CRK</a:t>
            </a:r>
          </a:p>
        </p:txBody>
      </p:sp>
      <p:sp>
        <p:nvSpPr>
          <p:cNvPr id="66" name="TextBox 65"/>
          <p:cNvSpPr txBox="1"/>
          <p:nvPr/>
        </p:nvSpPr>
        <p:spPr bwMode="auto">
          <a:xfrm>
            <a:off x="2103997" y="4442423"/>
            <a:ext cx="279555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JNK</a:t>
            </a:r>
          </a:p>
        </p:txBody>
      </p:sp>
      <p:cxnSp>
        <p:nvCxnSpPr>
          <p:cNvPr id="67" name="Straight Arrow Connector 66"/>
          <p:cNvCxnSpPr>
            <a:stCxn id="65" idx="2"/>
            <a:endCxn id="66" idx="0"/>
          </p:cNvCxnSpPr>
          <p:nvPr/>
        </p:nvCxnSpPr>
        <p:spPr>
          <a:xfrm flipH="1">
            <a:off x="2243775" y="3487490"/>
            <a:ext cx="571627" cy="95493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8" name="TextBox 67"/>
          <p:cNvSpPr txBox="1"/>
          <p:nvPr/>
        </p:nvSpPr>
        <p:spPr bwMode="auto">
          <a:xfrm>
            <a:off x="3878790" y="1779211"/>
            <a:ext cx="365100" cy="265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STAT3</a:t>
            </a:r>
            <a:endParaRPr lang="en-US" sz="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3550875" y="3791511"/>
            <a:ext cx="365100" cy="265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MAPK</a:t>
            </a:r>
          </a:p>
        </p:txBody>
      </p:sp>
      <p:cxnSp>
        <p:nvCxnSpPr>
          <p:cNvPr id="70" name="Straight Arrow Connector 69"/>
          <p:cNvCxnSpPr>
            <a:stCxn id="72" idx="2"/>
            <a:endCxn id="69" idx="0"/>
          </p:cNvCxnSpPr>
          <p:nvPr/>
        </p:nvCxnSpPr>
        <p:spPr>
          <a:xfrm>
            <a:off x="3676357" y="3605397"/>
            <a:ext cx="57068" cy="18611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1" name="TextBox 70"/>
          <p:cNvSpPr txBox="1"/>
          <p:nvPr/>
        </p:nvSpPr>
        <p:spPr bwMode="auto">
          <a:xfrm>
            <a:off x="3934491" y="2730878"/>
            <a:ext cx="277562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3539204" y="3339865"/>
            <a:ext cx="274305" cy="265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</a:t>
            </a:r>
          </a:p>
        </p:txBody>
      </p:sp>
      <p:cxnSp>
        <p:nvCxnSpPr>
          <p:cNvPr id="73" name="Straight Arrow Connector 72"/>
          <p:cNvCxnSpPr>
            <a:stCxn id="69" idx="2"/>
            <a:endCxn id="63" idx="0"/>
          </p:cNvCxnSpPr>
          <p:nvPr/>
        </p:nvCxnSpPr>
        <p:spPr>
          <a:xfrm>
            <a:off x="3733425" y="4057043"/>
            <a:ext cx="233966" cy="38538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4" name="TextBox 73"/>
          <p:cNvSpPr txBox="1"/>
          <p:nvPr/>
        </p:nvSpPr>
        <p:spPr bwMode="auto">
          <a:xfrm>
            <a:off x="4938885" y="2429848"/>
            <a:ext cx="307511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PI3K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5822062" y="3633817"/>
            <a:ext cx="365100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5198508" y="3963563"/>
            <a:ext cx="371437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mTOR</a:t>
            </a:r>
          </a:p>
        </p:txBody>
      </p:sp>
      <p:sp>
        <p:nvSpPr>
          <p:cNvPr id="77" name="Oval 76"/>
          <p:cNvSpPr/>
          <p:nvPr/>
        </p:nvSpPr>
        <p:spPr>
          <a:xfrm>
            <a:off x="4234176" y="1350335"/>
            <a:ext cx="617618" cy="3409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r>
              <a:rPr lang="en-US" dirty="0" smtClean="0"/>
              <a:t>GAB1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563606" y="1641826"/>
            <a:ext cx="617618" cy="340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r>
              <a:rPr lang="en-US" dirty="0" smtClean="0"/>
              <a:t>GRB2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933745" y="1403591"/>
            <a:ext cx="617618" cy="3409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r>
              <a:rPr lang="en-US" dirty="0" smtClean="0"/>
              <a:t>SRC</a:t>
            </a:r>
            <a:endParaRPr lang="en-US" dirty="0"/>
          </a:p>
        </p:txBody>
      </p:sp>
      <p:cxnSp>
        <p:nvCxnSpPr>
          <p:cNvPr id="80" name="Straight Arrow Connector 79"/>
          <p:cNvCxnSpPr>
            <a:stCxn id="77" idx="3"/>
            <a:endCxn id="68" idx="0"/>
          </p:cNvCxnSpPr>
          <p:nvPr/>
        </p:nvCxnSpPr>
        <p:spPr>
          <a:xfrm flipH="1">
            <a:off x="4061340" y="1641311"/>
            <a:ext cx="263284" cy="1379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1" name="Straight Arrow Connector 80"/>
          <p:cNvCxnSpPr>
            <a:stCxn id="68" idx="2"/>
            <a:endCxn id="65" idx="0"/>
          </p:cNvCxnSpPr>
          <p:nvPr/>
        </p:nvCxnSpPr>
        <p:spPr>
          <a:xfrm flipH="1">
            <a:off x="2815402" y="2044743"/>
            <a:ext cx="1245938" cy="117721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2" name="Straight Arrow Connector 81"/>
          <p:cNvCxnSpPr>
            <a:stCxn id="78" idx="3"/>
            <a:endCxn id="71" idx="0"/>
          </p:cNvCxnSpPr>
          <p:nvPr/>
        </p:nvCxnSpPr>
        <p:spPr>
          <a:xfrm flipH="1">
            <a:off x="4073272" y="1932802"/>
            <a:ext cx="580782" cy="79807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3" name="Straight Arrow Connector 82"/>
          <p:cNvCxnSpPr>
            <a:stCxn id="74" idx="2"/>
            <a:endCxn id="64" idx="0"/>
          </p:cNvCxnSpPr>
          <p:nvPr/>
        </p:nvCxnSpPr>
        <p:spPr>
          <a:xfrm>
            <a:off x="5092641" y="2587658"/>
            <a:ext cx="137831" cy="53032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4" name="TextBox 83"/>
          <p:cNvSpPr txBox="1"/>
          <p:nvPr/>
        </p:nvSpPr>
        <p:spPr bwMode="auto">
          <a:xfrm>
            <a:off x="4718597" y="4215987"/>
            <a:ext cx="371437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NFKB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4944404" y="3299970"/>
            <a:ext cx="198861" cy="93357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6" name="Straight Arrow Connector 85"/>
          <p:cNvCxnSpPr>
            <a:stCxn id="64" idx="2"/>
            <a:endCxn id="76" idx="0"/>
          </p:cNvCxnSpPr>
          <p:nvPr/>
        </p:nvCxnSpPr>
        <p:spPr>
          <a:xfrm>
            <a:off x="5230472" y="3275791"/>
            <a:ext cx="153755" cy="68777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7" name="Straight Arrow Connector 86"/>
          <p:cNvCxnSpPr>
            <a:stCxn id="78" idx="4"/>
            <a:endCxn id="74" idx="0"/>
          </p:cNvCxnSpPr>
          <p:nvPr/>
        </p:nvCxnSpPr>
        <p:spPr>
          <a:xfrm>
            <a:off x="4872415" y="1982726"/>
            <a:ext cx="220226" cy="44712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8" name="Straight Arrow Connector 87"/>
          <p:cNvCxnSpPr>
            <a:stCxn id="71" idx="2"/>
          </p:cNvCxnSpPr>
          <p:nvPr/>
        </p:nvCxnSpPr>
        <p:spPr>
          <a:xfrm flipH="1">
            <a:off x="3704890" y="2888688"/>
            <a:ext cx="368382" cy="43065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198508" y="2619375"/>
            <a:ext cx="742960" cy="104369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0" name="Straight Arrow Connector 89"/>
          <p:cNvCxnSpPr>
            <a:endCxn id="75" idx="0"/>
          </p:cNvCxnSpPr>
          <p:nvPr/>
        </p:nvCxnSpPr>
        <p:spPr>
          <a:xfrm>
            <a:off x="5347459" y="1760870"/>
            <a:ext cx="657153" cy="187294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91" name="TextBox 90"/>
          <p:cNvSpPr txBox="1"/>
          <p:nvPr/>
        </p:nvSpPr>
        <p:spPr bwMode="auto">
          <a:xfrm>
            <a:off x="4481146" y="3907485"/>
            <a:ext cx="365100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4720471" y="1961047"/>
            <a:ext cx="65959" cy="194643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93" name="TextBox 92"/>
          <p:cNvSpPr txBox="1"/>
          <p:nvPr/>
        </p:nvSpPr>
        <p:spPr bwMode="auto">
          <a:xfrm>
            <a:off x="4144978" y="3202589"/>
            <a:ext cx="401497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CDC42</a:t>
            </a:r>
          </a:p>
        </p:txBody>
      </p:sp>
      <p:sp>
        <p:nvSpPr>
          <p:cNvPr id="94" name="TextBox 93"/>
          <p:cNvSpPr txBox="1"/>
          <p:nvPr/>
        </p:nvSpPr>
        <p:spPr bwMode="auto">
          <a:xfrm>
            <a:off x="4043141" y="3596196"/>
            <a:ext cx="401497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</a:p>
        </p:txBody>
      </p:sp>
      <p:sp>
        <p:nvSpPr>
          <p:cNvPr id="95" name="TextBox 94"/>
          <p:cNvSpPr txBox="1"/>
          <p:nvPr/>
        </p:nvSpPr>
        <p:spPr bwMode="auto">
          <a:xfrm>
            <a:off x="4134861" y="4184191"/>
            <a:ext cx="371437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JNK</a:t>
            </a:r>
          </a:p>
        </p:txBody>
      </p:sp>
      <p:cxnSp>
        <p:nvCxnSpPr>
          <p:cNvPr id="96" name="Straight Arrow Connector 95"/>
          <p:cNvCxnSpPr>
            <a:endCxn id="93" idx="0"/>
          </p:cNvCxnSpPr>
          <p:nvPr/>
        </p:nvCxnSpPr>
        <p:spPr>
          <a:xfrm>
            <a:off x="4197658" y="2899041"/>
            <a:ext cx="148069" cy="30354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7" name="Straight Arrow Connector 96"/>
          <p:cNvCxnSpPr>
            <a:stCxn id="93" idx="2"/>
            <a:endCxn id="94" idx="0"/>
          </p:cNvCxnSpPr>
          <p:nvPr/>
        </p:nvCxnSpPr>
        <p:spPr>
          <a:xfrm flipH="1">
            <a:off x="4243890" y="3360399"/>
            <a:ext cx="101837" cy="23579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8" name="Straight Arrow Connector 97"/>
          <p:cNvCxnSpPr>
            <a:stCxn id="94" idx="2"/>
            <a:endCxn id="91" idx="1"/>
          </p:cNvCxnSpPr>
          <p:nvPr/>
        </p:nvCxnSpPr>
        <p:spPr>
          <a:xfrm>
            <a:off x="4243890" y="3754006"/>
            <a:ext cx="237256" cy="23238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234176" y="3797622"/>
            <a:ext cx="46638" cy="38656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5161556" y="543540"/>
            <a:ext cx="2023015" cy="860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 bwMode="auto">
          <a:xfrm>
            <a:off x="2569015" y="4388471"/>
            <a:ext cx="388412" cy="265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</a:t>
            </a:r>
          </a:p>
        </p:txBody>
      </p:sp>
      <p:cxnSp>
        <p:nvCxnSpPr>
          <p:cNvPr id="102" name="Straight Arrow Connector 101"/>
          <p:cNvCxnSpPr>
            <a:stCxn id="68" idx="2"/>
            <a:endCxn id="101" idx="0"/>
          </p:cNvCxnSpPr>
          <p:nvPr/>
        </p:nvCxnSpPr>
        <p:spPr>
          <a:xfrm flipH="1">
            <a:off x="2763221" y="2044743"/>
            <a:ext cx="1298119" cy="234372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 bwMode="auto">
          <a:xfrm>
            <a:off x="3068281" y="4440518"/>
            <a:ext cx="535597" cy="157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9603" tIns="24802" rIns="49603" bIns="24802">
            <a:spAutoFit/>
          </a:bodyPr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Snail/slug</a:t>
            </a:r>
          </a:p>
        </p:txBody>
      </p:sp>
      <p:cxnSp>
        <p:nvCxnSpPr>
          <p:cNvPr id="104" name="Straight Arrow Connector 103"/>
          <p:cNvCxnSpPr>
            <a:stCxn id="69" idx="2"/>
            <a:endCxn id="103" idx="0"/>
          </p:cNvCxnSpPr>
          <p:nvPr/>
        </p:nvCxnSpPr>
        <p:spPr>
          <a:xfrm flipH="1">
            <a:off x="3336080" y="4057043"/>
            <a:ext cx="397345" cy="38347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2536449" y="4855403"/>
            <a:ext cx="3035123" cy="9397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/>
          </a:p>
        </p:txBody>
      </p:sp>
      <p:pic>
        <p:nvPicPr>
          <p:cNvPr id="106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45" y="5194972"/>
            <a:ext cx="2355450" cy="1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Straight Arrow Connector 106"/>
          <p:cNvCxnSpPr>
            <a:stCxn id="66" idx="2"/>
          </p:cNvCxnSpPr>
          <p:nvPr/>
        </p:nvCxnSpPr>
        <p:spPr>
          <a:xfrm>
            <a:off x="2243775" y="4600233"/>
            <a:ext cx="976014" cy="62497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1" idx="2"/>
          </p:cNvCxnSpPr>
          <p:nvPr/>
        </p:nvCxnSpPr>
        <p:spPr>
          <a:xfrm>
            <a:off x="2763221" y="4654003"/>
            <a:ext cx="675150" cy="57120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3429138" y="4637184"/>
            <a:ext cx="215709" cy="56215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3" idx="2"/>
          </p:cNvCxnSpPr>
          <p:nvPr/>
        </p:nvCxnSpPr>
        <p:spPr>
          <a:xfrm flipH="1">
            <a:off x="3915976" y="4600233"/>
            <a:ext cx="51415" cy="62497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95" idx="2"/>
          </p:cNvCxnSpPr>
          <p:nvPr/>
        </p:nvCxnSpPr>
        <p:spPr>
          <a:xfrm flipH="1">
            <a:off x="4034298" y="4342001"/>
            <a:ext cx="286282" cy="88320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4259985" y="4102246"/>
            <a:ext cx="403711" cy="112295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4444638" y="4410748"/>
            <a:ext cx="459612" cy="78468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6" idx="2"/>
          </p:cNvCxnSpPr>
          <p:nvPr/>
        </p:nvCxnSpPr>
        <p:spPr>
          <a:xfrm flipH="1">
            <a:off x="4654054" y="4121373"/>
            <a:ext cx="730173" cy="107359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4753451" y="3828578"/>
            <a:ext cx="1188017" cy="143182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301384" y="5953125"/>
            <a:ext cx="1359340" cy="325086"/>
          </a:xfrm>
          <a:prstGeom prst="rect">
            <a:avLst/>
          </a:prstGeom>
        </p:spPr>
        <p:txBody>
          <a:bodyPr wrap="none" lIns="47622" tIns="23811" rIns="47622" bIns="23811">
            <a:spAutoFit/>
          </a:bodyPr>
          <a:lstStyle/>
          <a:p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</a:t>
            </a: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5553277" y="4388471"/>
            <a:ext cx="1849009" cy="112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9603" tIns="24802" rIns="49603" bIns="24802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Proliferation, Invasion, Migration, Angiogenesis, </a:t>
            </a:r>
            <a:r>
              <a:rPr lang="en-US" sz="1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Survival, </a:t>
            </a:r>
            <a:r>
              <a:rPr lang="en-US" sz="1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Anti-apoptosis, Pro-inflammatory, Tubulogenesis,  EMT, Growths, </a:t>
            </a:r>
          </a:p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Up-regulated mesenchymal </a:t>
            </a:r>
          </a:p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 e.g. Vimentin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31841" y="1296308"/>
            <a:ext cx="431202" cy="232753"/>
          </a:xfrm>
          <a:prstGeom prst="rect">
            <a:avLst/>
          </a:prstGeom>
        </p:spPr>
        <p:txBody>
          <a:bodyPr wrap="none" lIns="47622" tIns="23811" rIns="47622" bIns="23811">
            <a:spAutoFit/>
          </a:bodyPr>
          <a:lstStyle/>
          <a:p>
            <a:r>
              <a:rPr lang="en-US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Her2</a:t>
            </a:r>
            <a:endParaRPr lang="en-US" sz="1200" dirty="0"/>
          </a:p>
        </p:txBody>
      </p:sp>
      <p:sp>
        <p:nvSpPr>
          <p:cNvPr id="132" name="Rectangle 131"/>
          <p:cNvSpPr/>
          <p:nvPr/>
        </p:nvSpPr>
        <p:spPr>
          <a:xfrm>
            <a:off x="1445995" y="982860"/>
            <a:ext cx="413569" cy="232753"/>
          </a:xfrm>
          <a:prstGeom prst="rect">
            <a:avLst/>
          </a:prstGeom>
        </p:spPr>
        <p:txBody>
          <a:bodyPr wrap="none" lIns="47622" tIns="23811" rIns="47622" bIns="23811">
            <a:spAutoFit/>
          </a:bodyPr>
          <a:lstStyle/>
          <a:p>
            <a:r>
              <a:rPr lang="en-US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</a:t>
            </a:r>
            <a:endParaRPr lang="en-US" sz="1200" dirty="0"/>
          </a:p>
        </p:txBody>
      </p:sp>
      <p:sp>
        <p:nvSpPr>
          <p:cNvPr id="133" name="Rectangle 132"/>
          <p:cNvSpPr/>
          <p:nvPr/>
        </p:nvSpPr>
        <p:spPr>
          <a:xfrm>
            <a:off x="1978832" y="660038"/>
            <a:ext cx="524176" cy="232753"/>
          </a:xfrm>
          <a:prstGeom prst="rect">
            <a:avLst/>
          </a:prstGeom>
        </p:spPr>
        <p:txBody>
          <a:bodyPr wrap="none" lIns="47622" tIns="23811" rIns="47622" bIns="23811">
            <a:spAutoFit/>
          </a:bodyPr>
          <a:lstStyle/>
          <a:p>
            <a:r>
              <a:rPr lang="en-US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VEGF</a:t>
            </a:r>
            <a:endParaRPr lang="en-US" sz="1200" dirty="0"/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2313888" y="1916807"/>
            <a:ext cx="2724938" cy="50784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endCxn id="74" idx="1"/>
          </p:cNvCxnSpPr>
          <p:nvPr/>
        </p:nvCxnSpPr>
        <p:spPr>
          <a:xfrm flipV="1">
            <a:off x="1138406" y="2508753"/>
            <a:ext cx="3800479" cy="3021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1734475" y="2268903"/>
            <a:ext cx="3250536" cy="19467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71" idx="1"/>
          </p:cNvCxnSpPr>
          <p:nvPr/>
        </p:nvCxnSpPr>
        <p:spPr>
          <a:xfrm>
            <a:off x="2313888" y="1962220"/>
            <a:ext cx="1620603" cy="84756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1138406" y="2550084"/>
            <a:ext cx="2777569" cy="36640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55" idx="3"/>
          </p:cNvCxnSpPr>
          <p:nvPr/>
        </p:nvCxnSpPr>
        <p:spPr>
          <a:xfrm>
            <a:off x="1691416" y="2271910"/>
            <a:ext cx="2197666" cy="57830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7" name="Bent Arrow 166"/>
          <p:cNvSpPr/>
          <p:nvPr/>
        </p:nvSpPr>
        <p:spPr>
          <a:xfrm>
            <a:off x="5061404" y="4903702"/>
            <a:ext cx="494856" cy="356705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7622" tIns="23811" rIns="47622" bIns="238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F6B07-9EC8-4E6D-A687-B772F18478DA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741E1-71DE-4319-A2FD-7A016FF02C1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026" name="Picture 2" descr="G:\Fig. 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4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E22FE-18FF-4AF6-B671-5694CD586653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BEA3F-5EA0-4A29-9E98-7496650361B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196935" y="1923802"/>
            <a:ext cx="7813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Cancer-Associated Fibroblasts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(CAFs)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935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614 fibroblast biology medical images for powerpoint Slid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82" y="972354"/>
            <a:ext cx="6874618" cy="51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10" y="1047750"/>
            <a:ext cx="7765143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57250"/>
            <a:ext cx="7043567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BA482-FE23-4C35-A3FF-454F3DB2F9D2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BEA3F-5EA0-4A29-9E98-7496650361B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2050" name="Picture 2" descr="G:\A projects\20. D roudbaraki\HGF\Breast\Final\Fig 1, Supplementry 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21"/>
            <a:ext cx="12192000" cy="550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0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E22FE-18FF-4AF6-B671-5694CD586653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BEA3F-5EA0-4A29-9E98-7496650361B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196935" y="1923802"/>
            <a:ext cx="78139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Radiotherapy</a:t>
            </a:r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CAFs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396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0057" y="93196"/>
            <a:ext cx="1648233" cy="627797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125 patients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25508" y="2925248"/>
            <a:ext cx="2745929" cy="52615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Follow: Times (month)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8310" y="1319485"/>
            <a:ext cx="887998" cy="37347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64170" y="1106399"/>
            <a:ext cx="1440695" cy="93961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 sampling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Tumor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68884" y="2549769"/>
            <a:ext cx="1508311" cy="52217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Pre-Operation</a:t>
            </a:r>
          </a:p>
          <a:p>
            <a:pPr algn="ctr">
              <a:spcBef>
                <a:spcPct val="0"/>
              </a:spcBef>
            </a:pPr>
            <a:r>
              <a:rPr lang="en-US" sz="1600" b="1" dirty="0"/>
              <a:t>13</a:t>
            </a:r>
            <a:r>
              <a:rPr lang="en-US" sz="1600" b="1" baseline="30000" dirty="0"/>
              <a:t>th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week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15301" y="3259017"/>
            <a:ext cx="2139579" cy="61604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Follow up: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18, 24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430" y="135312"/>
            <a:ext cx="1394879" cy="403108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Enrolment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931983" y="1508810"/>
            <a:ext cx="2069769" cy="0"/>
          </a:xfrm>
          <a:prstGeom prst="straightConnector1">
            <a:avLst/>
          </a:prstGeom>
          <a:ln w="38100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165234" y="3364523"/>
            <a:ext cx="1442758" cy="33997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CRF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081945" y="3496349"/>
            <a:ext cx="1001868" cy="5876"/>
          </a:xfrm>
          <a:prstGeom prst="straightConnector1">
            <a:avLst/>
          </a:prstGeom>
          <a:ln w="38100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25948" y="720993"/>
            <a:ext cx="0" cy="2173682"/>
          </a:xfrm>
          <a:prstGeom prst="line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 bwMode="auto">
          <a:xfrm>
            <a:off x="4603167" y="5291042"/>
            <a:ext cx="2600800" cy="517596"/>
          </a:xfrm>
          <a:prstGeom prst="rect">
            <a:avLst/>
          </a:prstGeom>
          <a:ln>
            <a:noFill/>
            <a:headEnd/>
            <a:tailEnd/>
          </a:ln>
          <a:effectLst>
            <a:glow rad="63500">
              <a:schemeClr val="accent2">
                <a:lumMod val="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sz="18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CAF isolation/ Microarray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assay </a:t>
            </a:r>
          </a:p>
        </p:txBody>
      </p:sp>
      <p:sp>
        <p:nvSpPr>
          <p:cNvPr id="42" name="Content Placeholder 8"/>
          <p:cNvSpPr txBox="1">
            <a:spLocks/>
          </p:cNvSpPr>
          <p:nvPr/>
        </p:nvSpPr>
        <p:spPr bwMode="auto">
          <a:xfrm>
            <a:off x="4593811" y="4175851"/>
            <a:ext cx="2111462" cy="473431"/>
          </a:xfrm>
          <a:prstGeom prst="rect">
            <a:avLst/>
          </a:prstGeom>
          <a:ln>
            <a:noFill/>
            <a:headEnd/>
            <a:tailEnd/>
          </a:ln>
          <a:effectLst>
            <a:glow rad="63500">
              <a:schemeClr val="accent2">
                <a:lumMod val="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sz="18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IHC: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FAP, α-SMA, FSP-1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PDGFR-β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93444" y="4793702"/>
            <a:ext cx="2154040" cy="338554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lumMod val="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ELISA: 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Cytokine array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83767" y="5235942"/>
            <a:ext cx="2060812" cy="62779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lumMod val="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Assays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852737" y="4833958"/>
            <a:ext cx="2060812" cy="661051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lumMod val="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fa-I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US" altLang="fa-I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analyses</a:t>
            </a:r>
            <a:endParaRPr lang="en-US" sz="1600" b="1" dirty="0">
              <a:ln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747484" y="4412567"/>
            <a:ext cx="2021669" cy="48000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764596" y="4896733"/>
            <a:ext cx="2039564" cy="13249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201196" y="5256462"/>
            <a:ext cx="1602964" cy="36454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415591" y="2788014"/>
            <a:ext cx="1648003" cy="21886"/>
          </a:xfrm>
          <a:prstGeom prst="straightConnector1">
            <a:avLst/>
          </a:prstGeom>
          <a:ln w="38100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75558"/>
              </p:ext>
            </p:extLst>
          </p:nvPr>
        </p:nvGraphicFramePr>
        <p:xfrm>
          <a:off x="128466" y="984738"/>
          <a:ext cx="2380272" cy="1551450"/>
        </p:xfrm>
        <a:graphic>
          <a:graphicData uri="http://schemas.openxmlformats.org/drawingml/2006/table">
            <a:tbl>
              <a:tblPr rtl="1">
                <a:tableStyleId>{72833802-FEF1-4C79-8D5D-14CF1EAF98D9}</a:tableStyleId>
              </a:tblPr>
              <a:tblGrid>
                <a:gridCol w="2380272">
                  <a:extLst>
                    <a:ext uri="{9D8B030D-6E8A-4147-A177-3AD203B41FA5}">
                      <a16:colId xmlns="" xmlns:a16="http://schemas.microsoft.com/office/drawing/2014/main" val="3335648446"/>
                    </a:ext>
                  </a:extLst>
                </a:gridCol>
              </a:tblGrid>
              <a:tr h="155145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Inclusion 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criteria: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-</a:t>
                      </a:r>
                      <a:r>
                        <a:rPr lang="en-US" sz="1300" b="1" dirty="0" smtClean="0">
                          <a:effectLst/>
                        </a:rPr>
                        <a:t>Age 30 </a:t>
                      </a:r>
                      <a:r>
                        <a:rPr lang="en-US" sz="1300" b="1" dirty="0">
                          <a:effectLst/>
                        </a:rPr>
                        <a:t>̶ </a:t>
                      </a:r>
                      <a:r>
                        <a:rPr lang="en-US" sz="1300" b="1" dirty="0" smtClean="0">
                          <a:effectLst/>
                        </a:rPr>
                        <a:t>70 </a:t>
                      </a:r>
                      <a:r>
                        <a:rPr lang="en-US" sz="1300" b="1" dirty="0">
                          <a:effectLst/>
                        </a:rPr>
                        <a:t>years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-Locally-advanced rectal cancer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- Stage II/III </a:t>
                      </a:r>
                      <a:endParaRPr lang="en-US" sz="1300" b="1" dirty="0">
                        <a:effectLst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-No </a:t>
                      </a:r>
                      <a:r>
                        <a:rPr lang="en-US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history</a:t>
                      </a:r>
                      <a:r>
                        <a:rPr lang="en-US" sz="1300" b="1" dirty="0">
                          <a:effectLst/>
                        </a:rPr>
                        <a:t> of </a:t>
                      </a:r>
                      <a:r>
                        <a:rPr lang="en-US" sz="1300" b="1" dirty="0" smtClean="0">
                          <a:effectLst/>
                        </a:rPr>
                        <a:t>cancer </a:t>
                      </a:r>
                    </a:p>
                    <a:p>
                      <a:pPr marL="0" indent="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97102184"/>
                  </a:ext>
                </a:extLst>
              </a:tr>
            </a:tbl>
          </a:graphicData>
        </a:graphic>
      </p:graphicFrame>
      <p:sp>
        <p:nvSpPr>
          <p:cNvPr id="76" name="Rectangle 75"/>
          <p:cNvSpPr/>
          <p:nvPr/>
        </p:nvSpPr>
        <p:spPr>
          <a:xfrm>
            <a:off x="2790713" y="935295"/>
            <a:ext cx="1707731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 criteria:</a:t>
            </a:r>
          </a:p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-History cancers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-Autoimmune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-Serious kidney and liver problems 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-Recurrent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RT contraindication</a:t>
            </a:r>
          </a:p>
        </p:txBody>
      </p:sp>
      <p:sp>
        <p:nvSpPr>
          <p:cNvPr id="85" name="Left Bracket 84"/>
          <p:cNvSpPr/>
          <p:nvPr/>
        </p:nvSpPr>
        <p:spPr>
          <a:xfrm>
            <a:off x="4614756" y="1137138"/>
            <a:ext cx="508257" cy="2825262"/>
          </a:xfrm>
          <a:prstGeom prst="leftBracket">
            <a:avLst/>
          </a:prstGeom>
          <a:ln w="38100">
            <a:solidFill>
              <a:srgbClr val="FF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4043069" y="3188327"/>
            <a:ext cx="571687" cy="0"/>
          </a:xfrm>
          <a:prstGeom prst="line">
            <a:avLst/>
          </a:prstGeom>
          <a:ln w="38100">
            <a:solidFill>
              <a:srgbClr val="FF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Left Bracket 87"/>
          <p:cNvSpPr/>
          <p:nvPr/>
        </p:nvSpPr>
        <p:spPr>
          <a:xfrm>
            <a:off x="4352948" y="4091354"/>
            <a:ext cx="348844" cy="2689010"/>
          </a:xfrm>
          <a:prstGeom prst="leftBracke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endCxn id="44" idx="3"/>
          </p:cNvCxnSpPr>
          <p:nvPr/>
        </p:nvCxnSpPr>
        <p:spPr>
          <a:xfrm flipH="1" flipV="1">
            <a:off x="3644579" y="5549841"/>
            <a:ext cx="722314" cy="2029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Content Placeholder 8"/>
          <p:cNvSpPr txBox="1">
            <a:spLocks/>
          </p:cNvSpPr>
          <p:nvPr/>
        </p:nvSpPr>
        <p:spPr bwMode="auto">
          <a:xfrm>
            <a:off x="4614756" y="5927586"/>
            <a:ext cx="2547682" cy="683713"/>
          </a:xfrm>
          <a:prstGeom prst="rect">
            <a:avLst/>
          </a:prstGeom>
          <a:ln>
            <a:noFill/>
            <a:headEnd/>
            <a:tailEnd/>
          </a:ln>
          <a:effectLst>
            <a:glow rad="63500">
              <a:schemeClr val="accent2">
                <a:lumMod val="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sz="18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RT-PCR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confirm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Microarray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201196" y="5495009"/>
            <a:ext cx="1567957" cy="86515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179281" y="2262204"/>
            <a:ext cx="1440695" cy="97301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 sampling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Tumor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CRF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26692" y="1859275"/>
            <a:ext cx="2120084" cy="37347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Radiation (30 sessions)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67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E22FE-18FF-4AF6-B671-5694CD586653}" type="datetime1">
              <a:rPr lang="en-US" altLang="en-US" smtClean="0"/>
              <a:t>1/7/2023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BEA3F-5EA0-4A29-9E98-7496650361B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151905" y="819397"/>
            <a:ext cx="102484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Specific objectives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pPr algn="just"/>
            <a:r>
              <a:rPr lang="en-US" b="1" dirty="0"/>
              <a:t>1- Determining </a:t>
            </a:r>
            <a:r>
              <a:rPr lang="en-US" b="1" dirty="0">
                <a:solidFill>
                  <a:srgbClr val="FF0000"/>
                </a:solidFill>
              </a:rPr>
              <a:t>CAF markers</a:t>
            </a:r>
            <a:r>
              <a:rPr lang="en-US" b="1" dirty="0"/>
              <a:t>, α-SMA, FSP-1, FAP, and PDGFR-β, pre-and post-radiotherapy in patients with locally-advanced rectal cancer </a:t>
            </a:r>
            <a:endParaRPr lang="en-US" b="1" dirty="0" smtClean="0"/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2- Determining the serum levels of </a:t>
            </a:r>
            <a:r>
              <a:rPr lang="en-US" b="1" dirty="0">
                <a:solidFill>
                  <a:srgbClr val="FF0000"/>
                </a:solidFill>
              </a:rPr>
              <a:t>CAF-specific cytokines </a:t>
            </a:r>
            <a:r>
              <a:rPr lang="en-US" b="1" dirty="0"/>
              <a:t>pre-and post-radiotherapy in patients with locally-advanced rectal cancer </a:t>
            </a:r>
            <a:endParaRPr lang="en-US" b="1" dirty="0" smtClean="0"/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3- Comparison of </a:t>
            </a:r>
            <a:r>
              <a:rPr lang="en-US" b="1" dirty="0">
                <a:solidFill>
                  <a:srgbClr val="FF0000"/>
                </a:solidFill>
              </a:rPr>
              <a:t>critical genes and pathways of CAFs </a:t>
            </a:r>
            <a:r>
              <a:rPr lang="en-US" b="1" dirty="0"/>
              <a:t>by Microarray analysis in patients with locally-advanced rectal cancer pre-and </a:t>
            </a:r>
            <a:r>
              <a:rPr lang="en-US" b="1" dirty="0" smtClean="0"/>
              <a:t>post-radiotherapy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4- Determining </a:t>
            </a:r>
            <a:r>
              <a:rPr lang="en-US" b="1" dirty="0" smtClean="0">
                <a:solidFill>
                  <a:srgbClr val="FF0000"/>
                </a:solidFill>
              </a:rPr>
              <a:t>levels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CAFs</a:t>
            </a:r>
            <a:r>
              <a:rPr lang="en-US" b="1" dirty="0" smtClean="0"/>
              <a:t> </a:t>
            </a:r>
            <a:r>
              <a:rPr lang="en-US" b="1" dirty="0"/>
              <a:t>in </a:t>
            </a:r>
            <a:r>
              <a:rPr lang="en-US" b="1" dirty="0" smtClean="0"/>
              <a:t>locally-advanced </a:t>
            </a:r>
            <a:r>
              <a:rPr lang="en-US" b="1" dirty="0"/>
              <a:t>rectal </a:t>
            </a:r>
            <a:r>
              <a:rPr lang="en-US" b="1" dirty="0" smtClean="0"/>
              <a:t>cancer patients who </a:t>
            </a:r>
            <a:r>
              <a:rPr lang="en-US" b="1" dirty="0">
                <a:solidFill>
                  <a:srgbClr val="FF0000"/>
                </a:solidFill>
              </a:rPr>
              <a:t>responded to treatment compared to treatment-resistant </a:t>
            </a:r>
            <a:r>
              <a:rPr lang="en-US" b="1" dirty="0" smtClean="0">
                <a:solidFill>
                  <a:srgbClr val="FF0000"/>
                </a:solidFill>
              </a:rPr>
              <a:t>patients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5- Determining the correlation of </a:t>
            </a:r>
            <a:r>
              <a:rPr lang="en-US" b="1" dirty="0" smtClean="0">
                <a:solidFill>
                  <a:srgbClr val="FF0000"/>
                </a:solidFill>
              </a:rPr>
              <a:t>para-clinical </a:t>
            </a:r>
            <a:r>
              <a:rPr lang="en-US" b="1" dirty="0">
                <a:solidFill>
                  <a:srgbClr val="FF0000"/>
                </a:solidFill>
              </a:rPr>
              <a:t>parameters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including age, gender, tumor size, metastasis, recurrence, and 2-year survival</a:t>
            </a:r>
            <a:r>
              <a:rPr lang="en-US" b="1" dirty="0"/>
              <a:t> with </a:t>
            </a:r>
            <a:r>
              <a:rPr lang="en-US" b="1" dirty="0" smtClean="0"/>
              <a:t>levels </a:t>
            </a:r>
            <a:r>
              <a:rPr lang="en-US" b="1" dirty="0"/>
              <a:t>of </a:t>
            </a:r>
            <a:r>
              <a:rPr lang="en-US" b="1" dirty="0" smtClean="0"/>
              <a:t>CAFs </a:t>
            </a:r>
            <a:r>
              <a:rPr lang="en-US" b="1" dirty="0"/>
              <a:t>in patients with locally-advanced rectal cancer</a:t>
            </a:r>
          </a:p>
        </p:txBody>
      </p:sp>
    </p:spTree>
    <p:extLst>
      <p:ext uri="{BB962C8B-B14F-4D97-AF65-F5344CB8AC3E}">
        <p14:creationId xmlns:p14="http://schemas.microsoft.com/office/powerpoint/2010/main" val="407104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9504</TotalTime>
  <Words>403</Words>
  <Application>Microsoft Office PowerPoint</Application>
  <PresentationFormat>Custom</PresentationFormat>
  <Paragraphs>142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Fatemeh</dc:creator>
  <cp:lastModifiedBy>alizadeh-lab</cp:lastModifiedBy>
  <cp:revision>759</cp:revision>
  <dcterms:created xsi:type="dcterms:W3CDTF">2014-11-14T18:50:13Z</dcterms:created>
  <dcterms:modified xsi:type="dcterms:W3CDTF">2023-01-08T00:47:30Z</dcterms:modified>
</cp:coreProperties>
</file>